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Roboto"/>
      <p:regular r:id="rId55"/>
      <p:bold r:id="rId56"/>
      <p:italic r:id="rId57"/>
      <p:boldItalic r:id="rId58"/>
    </p:embeddedFont>
    <p:embeddedFont>
      <p:font typeface="Source Code Pro"/>
      <p:regular r:id="rId59"/>
      <p:bold r:id="rId60"/>
    </p:embeddedFont>
    <p:embeddedFont>
      <p:font typeface="Merriweather"/>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05BE6F2-9EBF-41E3-A6EE-67C3A285A3EB}">
  <a:tblStyle styleId="{B05BE6F2-9EBF-41E3-A6EE-67C3A285A3E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86FE4AF-B970-4908-8613-0E9D817037F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5.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7.xml"/><Relationship Id="rId66" Type="http://schemas.openxmlformats.org/officeDocument/2006/relationships/font" Target="fonts/OpenSans-bold.fntdata"/><Relationship Id="rId21" Type="http://schemas.openxmlformats.org/officeDocument/2006/relationships/slide" Target="slides/slide16.xml"/><Relationship Id="rId65" Type="http://schemas.openxmlformats.org/officeDocument/2006/relationships/font" Target="fonts/OpenSans-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italic.fntdata"/><Relationship Id="rId60" Type="http://schemas.openxmlformats.org/officeDocument/2006/relationships/font" Target="fonts/SourceCodePr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59" Type="http://schemas.openxmlformats.org/officeDocument/2006/relationships/font" Target="fonts/SourceCodePro-regular.fntdata"/><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Web/CS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CS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Web/CSS" TargetMode="External"/><Relationship Id="rId3" Type="http://schemas.openxmlformats.org/officeDocument/2006/relationships/hyperlink" Target="https://developer.mozilla.org/en-US/docs/Web/CSS/justify-conten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Web/CSS" TargetMode="External"/><Relationship Id="rId3" Type="http://schemas.openxmlformats.org/officeDocument/2006/relationships/hyperlink" Target="https://developer.mozilla.org/en-US/docs/Web/CSS/align-item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mozilla.org/en-US/docs/CSS" TargetMode="External"/><Relationship Id="rId3" Type="http://schemas.openxmlformats.org/officeDocument/2006/relationships/hyperlink" Target="https://developer.mozilla.org/en-US/docs/Web/CS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TR/css-ruby-1/#ruby" TargetMode="External"/><Relationship Id="rId3" Type="http://schemas.openxmlformats.org/officeDocument/2006/relationships/hyperlink" Target="https://www.w3.org/TR/css-ruby-1/#ruby"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TR/css-ruby-1/#ruby" TargetMode="External"/><Relationship Id="rId3" Type="http://schemas.openxmlformats.org/officeDocument/2006/relationships/hyperlink" Target="https://www.w3.org/TR/css-ruby-1/#ruby"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Solution for floats, replaces clearfix hack.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Solution for floats, replaces clearfix hack.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Solution for floats, replaces clearfix hack.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39700" rtl="0">
              <a:lnSpc>
                <a:spcPct val="150000"/>
              </a:lnSpc>
              <a:spcBef>
                <a:spcPts val="0"/>
              </a:spcBef>
              <a:spcAft>
                <a:spcPts val="0"/>
              </a:spcAft>
              <a:buNone/>
            </a:pPr>
            <a:r>
              <a:rPr lang="en">
                <a:solidFill>
                  <a:srgbClr val="333333"/>
                </a:solidFill>
                <a:highlight>
                  <a:srgbClr val="FFFFFF"/>
                </a:highlight>
                <a:latin typeface="Open Sans"/>
                <a:ea typeface="Open Sans"/>
                <a:cs typeface="Open Sans"/>
                <a:sym typeface="Open Sans"/>
              </a:rPr>
              <a:t>The </a:t>
            </a:r>
            <a:r>
              <a:rPr b="1" lang="en">
                <a:solidFill>
                  <a:srgbClr val="333333"/>
                </a:solidFill>
                <a:highlight>
                  <a:srgbClr val="FFFFFF"/>
                </a:highlight>
                <a:latin typeface="Consolas"/>
                <a:ea typeface="Consolas"/>
                <a:cs typeface="Consolas"/>
                <a:sym typeface="Consolas"/>
              </a:rPr>
              <a:t>flex-direction</a:t>
            </a:r>
            <a:r>
              <a:rPr lang="en">
                <a:solidFill>
                  <a:srgbClr val="333333"/>
                </a:solidFill>
                <a:highlight>
                  <a:srgbClr val="FFFFFF"/>
                </a:highlight>
                <a:latin typeface="Open Sans"/>
                <a:ea typeface="Open Sans"/>
                <a:cs typeface="Open Sans"/>
                <a:sym typeface="Open Sans"/>
              </a:rPr>
              <a:t> </a:t>
            </a:r>
            <a:r>
              <a:rPr lang="en" u="sng">
                <a:solidFill>
                  <a:srgbClr val="3F87A6"/>
                </a:solidFill>
                <a:highlight>
                  <a:srgbClr val="FFFFFF"/>
                </a:highlight>
                <a:latin typeface="Open Sans"/>
                <a:ea typeface="Open Sans"/>
                <a:cs typeface="Open Sans"/>
                <a:sym typeface="Open Sans"/>
                <a:hlinkClick r:id="rId2"/>
              </a:rPr>
              <a:t>CSS</a:t>
            </a:r>
            <a:r>
              <a:rPr lang="en">
                <a:solidFill>
                  <a:srgbClr val="333333"/>
                </a:solidFill>
                <a:highlight>
                  <a:srgbClr val="FFFFFF"/>
                </a:highlight>
                <a:latin typeface="Open Sans"/>
                <a:ea typeface="Open Sans"/>
                <a:cs typeface="Open Sans"/>
                <a:sym typeface="Open Sans"/>
              </a:rPr>
              <a:t> property specifies how flex items are placed in the flex container defining the main axis and the direction (normal or reversed).</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flex-flow: &lt;'flex-direction'&gt;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row</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row-reverse</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column</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column-reverse</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flex-flow: &lt;'flex-wrap'&gt;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nowrap</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wrap</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wrap-reverse</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flex-flow: &lt;'flex-direction'&gt; and &lt;'flex-wrap'&gt;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row nowrap</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column wrap</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column-reverse wrap-reverse</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flex-flow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t/>
            </a:r>
            <a:endParaRPr>
              <a:solidFill>
                <a:srgbClr val="990055"/>
              </a:solidFill>
              <a:highlight>
                <a:srgbClr val="EEEEEE"/>
              </a:highlight>
              <a:latin typeface="Consolas"/>
              <a:ea typeface="Consolas"/>
              <a:cs typeface="Consolas"/>
              <a:sym typeface="Consolas"/>
            </a:endParaRPr>
          </a:p>
          <a:p>
            <a:pPr indent="0" lvl="0" marL="0" rtl="0">
              <a:spcBef>
                <a:spcPts val="15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39700" rtl="0">
              <a:lnSpc>
                <a:spcPct val="150000"/>
              </a:lnSpc>
              <a:spcBef>
                <a:spcPts val="0"/>
              </a:spcBef>
              <a:spcAft>
                <a:spcPts val="0"/>
              </a:spcAft>
              <a:buNone/>
            </a:pPr>
            <a:r>
              <a:rPr lang="en">
                <a:solidFill>
                  <a:srgbClr val="333333"/>
                </a:solidFill>
                <a:highlight>
                  <a:srgbClr val="FFFFFF"/>
                </a:highlight>
                <a:latin typeface="Open Sans"/>
                <a:ea typeface="Open Sans"/>
                <a:cs typeface="Open Sans"/>
                <a:sym typeface="Open Sans"/>
              </a:rPr>
              <a:t>The </a:t>
            </a:r>
            <a:r>
              <a:rPr lang="en" u="sng">
                <a:solidFill>
                  <a:srgbClr val="3F87A6"/>
                </a:solidFill>
                <a:highlight>
                  <a:srgbClr val="FFFFFF"/>
                </a:highlight>
                <a:latin typeface="Open Sans"/>
                <a:ea typeface="Open Sans"/>
                <a:cs typeface="Open Sans"/>
                <a:sym typeface="Open Sans"/>
                <a:hlinkClick r:id="rId2"/>
              </a:rPr>
              <a:t>CSS</a:t>
            </a:r>
            <a:r>
              <a:rPr lang="en">
                <a:solidFill>
                  <a:srgbClr val="333333"/>
                </a:solidFill>
                <a:highlight>
                  <a:srgbClr val="FFFFFF"/>
                </a:highlight>
                <a:latin typeface="Open Sans"/>
                <a:ea typeface="Open Sans"/>
                <a:cs typeface="Open Sans"/>
                <a:sym typeface="Open Sans"/>
              </a:rPr>
              <a:t> </a:t>
            </a:r>
            <a:r>
              <a:rPr b="1" lang="en">
                <a:solidFill>
                  <a:srgbClr val="333333"/>
                </a:solidFill>
                <a:highlight>
                  <a:srgbClr val="FFFFFF"/>
                </a:highlight>
                <a:latin typeface="Consolas"/>
                <a:ea typeface="Consolas"/>
                <a:cs typeface="Consolas"/>
                <a:sym typeface="Consolas"/>
              </a:rPr>
              <a:t>justify-content</a:t>
            </a:r>
            <a:r>
              <a:rPr lang="en">
                <a:solidFill>
                  <a:srgbClr val="333333"/>
                </a:solidFill>
                <a:highlight>
                  <a:srgbClr val="FFFFFF"/>
                </a:highlight>
                <a:latin typeface="Open Sans"/>
                <a:ea typeface="Open Sans"/>
                <a:cs typeface="Open Sans"/>
                <a:sym typeface="Open Sans"/>
              </a:rPr>
              <a:t> property defines how the browser distributes space between and around content items along the main axis of their container</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Positional alignment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around the center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start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end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flex items from the start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flex items from the end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left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left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right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right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Baseline alignment */</a:t>
            </a: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justify-content does not take baseline values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Normal alignment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normal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Distributed alignment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space-between</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Distribute items evenly</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The first item is flush with the start,</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the last is flush with the end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space-around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Distribute items evenly</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Items have a half-size space</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on either end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space-evenly</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Distribute items evenly</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Items have equal space around them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stretch</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Distribute items evenly</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Stretch 'auto'-sized items to fit</a:t>
            </a:r>
            <a:br>
              <a:rPr lang="en">
                <a:solidFill>
                  <a:srgbClr val="708090"/>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the container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Overflow alignment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safe center</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unsafe center</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justify-content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t/>
            </a:r>
            <a:endParaRPr>
              <a:solidFill>
                <a:srgbClr val="990055"/>
              </a:solidFill>
              <a:highlight>
                <a:srgbClr val="EEEEEE"/>
              </a:highlight>
              <a:latin typeface="Consolas"/>
              <a:ea typeface="Consolas"/>
              <a:cs typeface="Consolas"/>
              <a:sym typeface="Consolas"/>
            </a:endParaRPr>
          </a:p>
          <a:p>
            <a:pPr indent="0" lvl="0" marL="0" rtl="0">
              <a:spcBef>
                <a:spcPts val="15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39700" rtl="0">
              <a:lnSpc>
                <a:spcPct val="150000"/>
              </a:lnSpc>
              <a:spcBef>
                <a:spcPts val="0"/>
              </a:spcBef>
              <a:spcAft>
                <a:spcPts val="0"/>
              </a:spcAft>
              <a:buNone/>
            </a:pPr>
            <a:r>
              <a:rPr lang="en">
                <a:solidFill>
                  <a:srgbClr val="333333"/>
                </a:solidFill>
                <a:highlight>
                  <a:srgbClr val="FFFFFF"/>
                </a:highlight>
                <a:latin typeface="Open Sans"/>
                <a:ea typeface="Open Sans"/>
                <a:cs typeface="Open Sans"/>
                <a:sym typeface="Open Sans"/>
              </a:rPr>
              <a:t>The </a:t>
            </a:r>
            <a:r>
              <a:rPr lang="en" u="sng">
                <a:solidFill>
                  <a:srgbClr val="3F87A6"/>
                </a:solidFill>
                <a:highlight>
                  <a:srgbClr val="FFFFFF"/>
                </a:highlight>
                <a:latin typeface="Open Sans"/>
                <a:ea typeface="Open Sans"/>
                <a:cs typeface="Open Sans"/>
                <a:sym typeface="Open Sans"/>
                <a:hlinkClick r:id="rId2"/>
              </a:rPr>
              <a:t>CSS</a:t>
            </a:r>
            <a:r>
              <a:rPr lang="en">
                <a:solidFill>
                  <a:srgbClr val="333333"/>
                </a:solidFill>
                <a:highlight>
                  <a:srgbClr val="FFFFFF"/>
                </a:highlight>
                <a:latin typeface="Open Sans"/>
                <a:ea typeface="Open Sans"/>
                <a:cs typeface="Open Sans"/>
                <a:sym typeface="Open Sans"/>
              </a:rPr>
              <a:t> </a:t>
            </a:r>
            <a:r>
              <a:rPr b="1" lang="en">
                <a:solidFill>
                  <a:srgbClr val="333333"/>
                </a:solidFill>
                <a:highlight>
                  <a:srgbClr val="FFFFFF"/>
                </a:highlight>
                <a:latin typeface="Consolas"/>
                <a:ea typeface="Consolas"/>
                <a:cs typeface="Consolas"/>
                <a:sym typeface="Consolas"/>
              </a:rPr>
              <a:t>align-items</a:t>
            </a:r>
            <a:r>
              <a:rPr lang="en">
                <a:solidFill>
                  <a:srgbClr val="333333"/>
                </a:solidFill>
                <a:highlight>
                  <a:srgbClr val="FFFFFF"/>
                </a:highlight>
                <a:latin typeface="Open Sans"/>
                <a:ea typeface="Open Sans"/>
                <a:cs typeface="Open Sans"/>
                <a:sym typeface="Open Sans"/>
              </a:rPr>
              <a:t> property defines how the browser distributes space between and around flex items along the cross-axis of their container. This means it works like </a:t>
            </a:r>
            <a:r>
              <a:rPr lang="en" u="sng">
                <a:solidFill>
                  <a:srgbClr val="3F87A6"/>
                </a:solidFill>
                <a:highlight>
                  <a:srgbClr val="FFFFFF"/>
                </a:highlight>
                <a:latin typeface="Consolas"/>
                <a:ea typeface="Consolas"/>
                <a:cs typeface="Consolas"/>
                <a:sym typeface="Consolas"/>
                <a:hlinkClick r:id="rId3"/>
              </a:rPr>
              <a:t>justify-content</a:t>
            </a:r>
            <a:r>
              <a:rPr lang="en">
                <a:solidFill>
                  <a:srgbClr val="333333"/>
                </a:solidFill>
                <a:highlight>
                  <a:srgbClr val="FFFFFF"/>
                </a:highlight>
                <a:latin typeface="Open Sans"/>
                <a:ea typeface="Open Sans"/>
                <a:cs typeface="Open Sans"/>
                <a:sym typeface="Open Sans"/>
              </a:rPr>
              <a:t> but in the perpendicular direction.</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Basic keywords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normal</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stretch</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Positional alignment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align-items does not take left and right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around the center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start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items from the end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flex items from the start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Pack flex items from the end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self-start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self-end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Baseline alignment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first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last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Overflow alignment (for positional alignment only)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safe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unsafe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align-items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t/>
            </a:r>
            <a:endParaRPr>
              <a:solidFill>
                <a:srgbClr val="990055"/>
              </a:solidFill>
              <a:highlight>
                <a:srgbClr val="EEEEEE"/>
              </a:highlight>
              <a:latin typeface="Consolas"/>
              <a:ea typeface="Consolas"/>
              <a:cs typeface="Consolas"/>
              <a:sym typeface="Consolas"/>
            </a:endParaRPr>
          </a:p>
          <a:p>
            <a:pPr indent="0" lvl="0" marL="0">
              <a:spcBef>
                <a:spcPts val="1500"/>
              </a:spcBef>
              <a:spcAft>
                <a:spcPts val="0"/>
              </a:spcAft>
              <a:buNone/>
            </a:pPr>
            <a:r>
              <a:t/>
            </a:r>
            <a:endParaRPr/>
          </a:p>
          <a:p>
            <a:pPr indent="0" lvl="0" marL="0" rtl="0">
              <a:spcBef>
                <a:spcPts val="0"/>
              </a:spcBef>
              <a:spcAft>
                <a:spcPts val="0"/>
              </a:spcAft>
              <a:buNone/>
            </a:pPr>
            <a:r>
              <a:t/>
            </a:r>
            <a:endParaRPr>
              <a:solidFill>
                <a:srgbClr val="708090"/>
              </a:solidFill>
              <a:highlight>
                <a:srgbClr val="EEEEEE"/>
              </a:highlight>
              <a:latin typeface="Consolas"/>
              <a:ea typeface="Consolas"/>
              <a:cs typeface="Consolas"/>
              <a:sym typeface="Consola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4" name="Shape 5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39700" rtl="0">
              <a:lnSpc>
                <a:spcPct val="150000"/>
              </a:lnSpc>
              <a:spcBef>
                <a:spcPts val="0"/>
              </a:spcBef>
              <a:spcAft>
                <a:spcPts val="0"/>
              </a:spcAft>
              <a:buNone/>
            </a:pPr>
            <a:r>
              <a:rPr lang="en">
                <a:solidFill>
                  <a:srgbClr val="333333"/>
                </a:solidFill>
                <a:highlight>
                  <a:srgbClr val="FFFFFF"/>
                </a:highlight>
                <a:latin typeface="Open Sans"/>
                <a:ea typeface="Open Sans"/>
                <a:cs typeface="Open Sans"/>
                <a:sym typeface="Open Sans"/>
              </a:rPr>
              <a:t>The </a:t>
            </a:r>
            <a:r>
              <a:rPr b="1" lang="en">
                <a:solidFill>
                  <a:srgbClr val="333333"/>
                </a:solidFill>
                <a:highlight>
                  <a:srgbClr val="FFFFFF"/>
                </a:highlight>
                <a:latin typeface="Consolas"/>
                <a:ea typeface="Consolas"/>
                <a:cs typeface="Consolas"/>
                <a:sym typeface="Consolas"/>
              </a:rPr>
              <a:t>align-self</a:t>
            </a:r>
            <a:r>
              <a:rPr lang="en">
                <a:solidFill>
                  <a:srgbClr val="333333"/>
                </a:solidFill>
                <a:highlight>
                  <a:srgbClr val="FFFFFF"/>
                </a:highlight>
                <a:latin typeface="Open Sans"/>
                <a:ea typeface="Open Sans"/>
                <a:cs typeface="Open Sans"/>
                <a:sym typeface="Open Sans"/>
              </a:rPr>
              <a:t> </a:t>
            </a:r>
            <a:r>
              <a:rPr lang="en" u="sng">
                <a:solidFill>
                  <a:srgbClr val="3F87A6"/>
                </a:solidFill>
                <a:highlight>
                  <a:srgbClr val="FFFFFF"/>
                </a:highlight>
                <a:latin typeface="Open Sans"/>
                <a:ea typeface="Open Sans"/>
                <a:cs typeface="Open Sans"/>
                <a:sym typeface="Open Sans"/>
                <a:hlinkClick r:id="rId2"/>
              </a:rPr>
              <a:t>CSS</a:t>
            </a:r>
            <a:r>
              <a:rPr lang="en">
                <a:solidFill>
                  <a:srgbClr val="333333"/>
                </a:solidFill>
                <a:highlight>
                  <a:srgbClr val="FFFFFF"/>
                </a:highlight>
                <a:latin typeface="Open Sans"/>
                <a:ea typeface="Open Sans"/>
                <a:cs typeface="Open Sans"/>
                <a:sym typeface="Open Sans"/>
              </a:rPr>
              <a:t> property aligns flex items of the current flex line overriding the </a:t>
            </a:r>
            <a:r>
              <a:rPr lang="en" u="sng">
                <a:solidFill>
                  <a:srgbClr val="3F87A6"/>
                </a:solidFill>
                <a:highlight>
                  <a:srgbClr val="FFFFFF"/>
                </a:highlight>
                <a:latin typeface="Consolas"/>
                <a:ea typeface="Consolas"/>
                <a:cs typeface="Consolas"/>
                <a:sym typeface="Consolas"/>
                <a:hlinkClick r:id="rId3"/>
              </a:rPr>
              <a:t>align-items</a:t>
            </a:r>
            <a:r>
              <a:rPr lang="en">
                <a:solidFill>
                  <a:srgbClr val="333333"/>
                </a:solidFill>
                <a:highlight>
                  <a:srgbClr val="FFFFFF"/>
                </a:highlight>
                <a:latin typeface="Open Sans"/>
                <a:ea typeface="Open Sans"/>
                <a:cs typeface="Open Sans"/>
                <a:sym typeface="Open Sans"/>
              </a:rPr>
              <a:t> value. If any of the item's cross-axis margin is set to </a:t>
            </a:r>
            <a:r>
              <a:rPr lang="en">
                <a:solidFill>
                  <a:srgbClr val="333333"/>
                </a:solidFill>
                <a:latin typeface="Consolas"/>
                <a:ea typeface="Consolas"/>
                <a:cs typeface="Consolas"/>
                <a:sym typeface="Consolas"/>
              </a:rPr>
              <a:t>auto</a:t>
            </a:r>
            <a:r>
              <a:rPr lang="en">
                <a:solidFill>
                  <a:srgbClr val="333333"/>
                </a:solidFill>
                <a:highlight>
                  <a:srgbClr val="FFFFFF"/>
                </a:highlight>
                <a:latin typeface="Open Sans"/>
                <a:ea typeface="Open Sans"/>
                <a:cs typeface="Open Sans"/>
                <a:sym typeface="Open Sans"/>
              </a:rPr>
              <a:t>, then </a:t>
            </a:r>
            <a:r>
              <a:rPr lang="en">
                <a:solidFill>
                  <a:srgbClr val="333333"/>
                </a:solidFill>
                <a:latin typeface="Consolas"/>
                <a:ea typeface="Consolas"/>
                <a:cs typeface="Consolas"/>
                <a:sym typeface="Consolas"/>
              </a:rPr>
              <a:t>align-self</a:t>
            </a:r>
            <a:r>
              <a:rPr lang="en">
                <a:solidFill>
                  <a:srgbClr val="333333"/>
                </a:solidFill>
                <a:highlight>
                  <a:srgbClr val="FFFFFF"/>
                </a:highlight>
                <a:latin typeface="Open Sans"/>
                <a:ea typeface="Open Sans"/>
                <a:cs typeface="Open Sans"/>
                <a:sym typeface="Open Sans"/>
              </a:rPr>
              <a:t> is ignored.</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Keyword values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auto</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normal</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Positional alignment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align-self does not take left and right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Put the item around the center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Put the item at the start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Put the item at the end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self-start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Align the item flush at the start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self-end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Align the item flush at the end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flex-start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Put the flex item at the start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flex-end</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Put the flex item at the end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Baseline alignment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first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last baseline</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stretch</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708090"/>
                </a:solidFill>
                <a:highlight>
                  <a:srgbClr val="EEEEEE"/>
                </a:highlight>
                <a:latin typeface="Consolas"/>
                <a:ea typeface="Consolas"/>
                <a:cs typeface="Consolas"/>
                <a:sym typeface="Consolas"/>
              </a:rPr>
              <a:t>/* Stretch 'auto'-sized items to fit the container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Overflow alignment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safe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unsafe center</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align-self</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0" rtl="0">
              <a:spcBef>
                <a:spcPts val="15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marR="139700" rtl="0">
              <a:lnSpc>
                <a:spcPct val="150000"/>
              </a:lnSpc>
              <a:spcBef>
                <a:spcPts val="0"/>
              </a:spcBef>
              <a:spcAft>
                <a:spcPts val="0"/>
              </a:spcAft>
              <a:buNone/>
            </a:pPr>
            <a:r>
              <a:rPr lang="en">
                <a:solidFill>
                  <a:srgbClr val="708090"/>
                </a:solidFill>
                <a:highlight>
                  <a:srgbClr val="EEEEEE"/>
                </a:highlight>
                <a:latin typeface="Consolas"/>
                <a:ea typeface="Consolas"/>
                <a:cs typeface="Consolas"/>
                <a:sym typeface="Consolas"/>
              </a:rPr>
              <a:t>/* Specify &lt;'width'&gt;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10</a:t>
            </a:r>
            <a:r>
              <a:rPr lang="en">
                <a:solidFill>
                  <a:srgbClr val="333333"/>
                </a:solidFill>
                <a:highlight>
                  <a:srgbClr val="EEEEEE"/>
                </a:highlight>
                <a:latin typeface="Consolas"/>
                <a:ea typeface="Consolas"/>
                <a:cs typeface="Consolas"/>
                <a:sym typeface="Consolas"/>
              </a:rPr>
              <a:t>em</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3</a:t>
            </a:r>
            <a:r>
              <a:rPr lang="en">
                <a:solidFill>
                  <a:srgbClr val="333333"/>
                </a:solidFill>
                <a:highlight>
                  <a:srgbClr val="EEEEEE"/>
                </a:highlight>
                <a:latin typeface="Consolas"/>
                <a:ea typeface="Consolas"/>
                <a:cs typeface="Consolas"/>
                <a:sym typeface="Consolas"/>
              </a:rPr>
              <a:t>px</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auto</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Intrinsic sizing keywords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fill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max-content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min-content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fit-content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Automatically size based on the flex item’s content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content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flex-basis</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0" rtl="0">
              <a:spcBef>
                <a:spcPts val="15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2" name="Shape 6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39700" rtl="0">
              <a:lnSpc>
                <a:spcPct val="150000"/>
              </a:lnSpc>
              <a:spcBef>
                <a:spcPts val="0"/>
              </a:spcBef>
              <a:spcAft>
                <a:spcPts val="0"/>
              </a:spcAft>
              <a:buNone/>
            </a:pPr>
            <a:r>
              <a:rPr lang="en">
                <a:solidFill>
                  <a:srgbClr val="708090"/>
                </a:solidFill>
                <a:highlight>
                  <a:srgbClr val="EEEEEE"/>
                </a:highlight>
                <a:latin typeface="Consolas"/>
                <a:ea typeface="Consolas"/>
                <a:cs typeface="Consolas"/>
                <a:sym typeface="Consolas"/>
              </a:rPr>
              <a:t>Shrink</a:t>
            </a:r>
            <a:endParaRPr>
              <a:solidFill>
                <a:srgbClr val="708090"/>
              </a:solidFill>
              <a:highlight>
                <a:srgbClr val="EEEEEE"/>
              </a:highlight>
              <a:latin typeface="Consolas"/>
              <a:ea typeface="Consolas"/>
              <a:cs typeface="Consolas"/>
              <a:sym typeface="Consolas"/>
            </a:endParaRPr>
          </a:p>
          <a:p>
            <a:pPr indent="0" lvl="0" marL="0" marR="139700" rtl="0">
              <a:lnSpc>
                <a:spcPct val="150000"/>
              </a:lnSpc>
              <a:spcBef>
                <a:spcPts val="1500"/>
              </a:spcBef>
              <a:spcAft>
                <a:spcPts val="0"/>
              </a:spcAft>
              <a:buNone/>
            </a:pPr>
            <a:r>
              <a:rPr lang="en">
                <a:solidFill>
                  <a:srgbClr val="333333"/>
                </a:solidFill>
                <a:highlight>
                  <a:srgbClr val="FFFFFF"/>
                </a:highlight>
                <a:latin typeface="Open Sans"/>
                <a:ea typeface="Open Sans"/>
                <a:cs typeface="Open Sans"/>
                <a:sym typeface="Open Sans"/>
              </a:rPr>
              <a:t>The </a:t>
            </a:r>
            <a:r>
              <a:rPr b="1" lang="en">
                <a:solidFill>
                  <a:srgbClr val="333333"/>
                </a:solidFill>
                <a:highlight>
                  <a:srgbClr val="FFFFFF"/>
                </a:highlight>
                <a:latin typeface="Consolas"/>
                <a:ea typeface="Consolas"/>
                <a:cs typeface="Consolas"/>
                <a:sym typeface="Consolas"/>
              </a:rPr>
              <a:t>flex-shrink</a:t>
            </a:r>
            <a:r>
              <a:rPr lang="en">
                <a:solidFill>
                  <a:srgbClr val="333333"/>
                </a:solidFill>
                <a:highlight>
                  <a:srgbClr val="FFFFFF"/>
                </a:highlight>
                <a:latin typeface="Open Sans"/>
                <a:ea typeface="Open Sans"/>
                <a:cs typeface="Open Sans"/>
                <a:sym typeface="Open Sans"/>
              </a:rPr>
              <a:t> </a:t>
            </a:r>
            <a:r>
              <a:rPr lang="en" u="sng">
                <a:solidFill>
                  <a:srgbClr val="3F87A6"/>
                </a:solidFill>
                <a:highlight>
                  <a:srgbClr val="FFFFFF"/>
                </a:highlight>
                <a:latin typeface="Open Sans"/>
                <a:ea typeface="Open Sans"/>
                <a:cs typeface="Open Sans"/>
                <a:sym typeface="Open Sans"/>
                <a:hlinkClick r:id="rId2"/>
              </a:rPr>
              <a:t>CSS</a:t>
            </a:r>
            <a:r>
              <a:rPr lang="en">
                <a:solidFill>
                  <a:srgbClr val="333333"/>
                </a:solidFill>
                <a:highlight>
                  <a:srgbClr val="FFFFFF"/>
                </a:highlight>
                <a:latin typeface="Open Sans"/>
                <a:ea typeface="Open Sans"/>
                <a:cs typeface="Open Sans"/>
                <a:sym typeface="Open Sans"/>
              </a:rPr>
              <a:t> property specifies the flex shrink factor of a flex item. Flex items will shrink to fill the container according to the </a:t>
            </a:r>
            <a:r>
              <a:rPr lang="en">
                <a:solidFill>
                  <a:srgbClr val="333333"/>
                </a:solidFill>
                <a:latin typeface="Consolas"/>
                <a:ea typeface="Consolas"/>
                <a:cs typeface="Consolas"/>
                <a:sym typeface="Consolas"/>
              </a:rPr>
              <a:t>flex-shrink</a:t>
            </a:r>
            <a:r>
              <a:rPr lang="en">
                <a:solidFill>
                  <a:srgbClr val="333333"/>
                </a:solidFill>
                <a:highlight>
                  <a:srgbClr val="FFFFFF"/>
                </a:highlight>
                <a:latin typeface="Open Sans"/>
                <a:ea typeface="Open Sans"/>
                <a:cs typeface="Open Sans"/>
                <a:sym typeface="Open Sans"/>
              </a:rPr>
              <a:t> number, when the default size of flex items is larger than the flex container.</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&lt;number&gt;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flex-shrink</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2</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flex-shrink</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0.6</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flex-shrink</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flex-shrink</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flex-shrink</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Grow</a:t>
            </a:r>
            <a:endParaRPr>
              <a:solidFill>
                <a:srgbClr val="708090"/>
              </a:solidFill>
              <a:highlight>
                <a:srgbClr val="EEEEEE"/>
              </a:highlight>
              <a:latin typeface="Consolas"/>
              <a:ea typeface="Consolas"/>
              <a:cs typeface="Consolas"/>
              <a:sym typeface="Consolas"/>
            </a:endParaRPr>
          </a:p>
          <a:p>
            <a:pPr indent="0" lvl="0" marL="0" marR="139700" rtl="0">
              <a:lnSpc>
                <a:spcPct val="150000"/>
              </a:lnSpc>
              <a:spcBef>
                <a:spcPts val="1500"/>
              </a:spcBef>
              <a:spcAft>
                <a:spcPts val="0"/>
              </a:spcAft>
              <a:buNone/>
            </a:pPr>
            <a:r>
              <a:rPr lang="en">
                <a:solidFill>
                  <a:srgbClr val="333333"/>
                </a:solidFill>
                <a:highlight>
                  <a:srgbClr val="FFFFFF"/>
                </a:highlight>
                <a:latin typeface="Open Sans"/>
                <a:ea typeface="Open Sans"/>
                <a:cs typeface="Open Sans"/>
                <a:sym typeface="Open Sans"/>
              </a:rPr>
              <a:t>The </a:t>
            </a:r>
            <a:r>
              <a:rPr b="1" lang="en">
                <a:solidFill>
                  <a:srgbClr val="333333"/>
                </a:solidFill>
                <a:highlight>
                  <a:srgbClr val="FFFFFF"/>
                </a:highlight>
                <a:latin typeface="Consolas"/>
                <a:ea typeface="Consolas"/>
                <a:cs typeface="Consolas"/>
                <a:sym typeface="Consolas"/>
              </a:rPr>
              <a:t>flex-grow</a:t>
            </a:r>
            <a:r>
              <a:rPr lang="en">
                <a:solidFill>
                  <a:srgbClr val="333333"/>
                </a:solidFill>
                <a:highlight>
                  <a:srgbClr val="FFFFFF"/>
                </a:highlight>
                <a:latin typeface="Open Sans"/>
                <a:ea typeface="Open Sans"/>
                <a:cs typeface="Open Sans"/>
                <a:sym typeface="Open Sans"/>
              </a:rPr>
              <a:t> </a:t>
            </a:r>
            <a:r>
              <a:rPr lang="en" u="sng">
                <a:solidFill>
                  <a:srgbClr val="3F87A6"/>
                </a:solidFill>
                <a:highlight>
                  <a:srgbClr val="FFFFFF"/>
                </a:highlight>
                <a:latin typeface="Open Sans"/>
                <a:ea typeface="Open Sans"/>
                <a:cs typeface="Open Sans"/>
                <a:sym typeface="Open Sans"/>
                <a:hlinkClick r:id="rId3"/>
              </a:rPr>
              <a:t>CSS</a:t>
            </a:r>
            <a:r>
              <a:rPr lang="en">
                <a:solidFill>
                  <a:srgbClr val="333333"/>
                </a:solidFill>
                <a:highlight>
                  <a:srgbClr val="FFFFFF"/>
                </a:highlight>
                <a:latin typeface="Open Sans"/>
                <a:ea typeface="Open Sans"/>
                <a:cs typeface="Open Sans"/>
                <a:sym typeface="Open Sans"/>
              </a:rPr>
              <a:t> property specifies the flex grow factor of a flex item. It specifies what amount of space inside the flex container the item should take up. The flex grow factor of a flex item is relative to the size of the other children in the flex-container.</a:t>
            </a:r>
            <a:endParaRPr>
              <a:solidFill>
                <a:srgbClr val="708090"/>
              </a:solidFill>
              <a:highlight>
                <a:srgbClr val="EEEEEE"/>
              </a:highlight>
              <a:latin typeface="Consolas"/>
              <a:ea typeface="Consolas"/>
              <a:cs typeface="Consolas"/>
              <a:sym typeface="Consolas"/>
            </a:endParaRPr>
          </a:p>
          <a:p>
            <a:pPr indent="0" lvl="0" marL="139700" marR="139700" rtl="0">
              <a:lnSpc>
                <a:spcPct val="150000"/>
              </a:lnSpc>
              <a:spcBef>
                <a:spcPts val="1500"/>
              </a:spcBef>
              <a:spcAft>
                <a:spcPts val="0"/>
              </a:spcAft>
              <a:buNone/>
            </a:pPr>
            <a:r>
              <a:rPr lang="en">
                <a:solidFill>
                  <a:srgbClr val="708090"/>
                </a:solidFill>
                <a:highlight>
                  <a:srgbClr val="EEEEEE"/>
                </a:highlight>
                <a:latin typeface="Consolas"/>
                <a:ea typeface="Consolas"/>
                <a:cs typeface="Consolas"/>
                <a:sym typeface="Consolas"/>
              </a:rPr>
              <a:t>/* &lt;number&gt;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flex-grow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3</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flex-grow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a:t>
            </a:r>
            <a:r>
              <a:rPr lang="en">
                <a:solidFill>
                  <a:srgbClr val="990055"/>
                </a:solidFill>
                <a:highlight>
                  <a:srgbClr val="EEEEEE"/>
                </a:highlight>
                <a:latin typeface="Consolas"/>
                <a:ea typeface="Consolas"/>
                <a:cs typeface="Consolas"/>
                <a:sym typeface="Consolas"/>
              </a:rPr>
              <a:t>0.6</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br>
              <a:rPr lang="en">
                <a:solidFill>
                  <a:srgbClr val="333333"/>
                </a:solidFill>
                <a:highlight>
                  <a:srgbClr val="EEEEEE"/>
                </a:highlight>
                <a:latin typeface="Consolas"/>
                <a:ea typeface="Consolas"/>
                <a:cs typeface="Consolas"/>
                <a:sym typeface="Consolas"/>
              </a:rPr>
            </a:br>
            <a:r>
              <a:rPr lang="en">
                <a:solidFill>
                  <a:srgbClr val="708090"/>
                </a:solidFill>
                <a:highlight>
                  <a:srgbClr val="EEEEEE"/>
                </a:highlight>
                <a:latin typeface="Consolas"/>
                <a:ea typeface="Consolas"/>
                <a:cs typeface="Consolas"/>
                <a:sym typeface="Consolas"/>
              </a:rPr>
              <a:t>/* Global values */</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flex-grow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inherit</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flex-grow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initial</a:t>
            </a:r>
            <a:r>
              <a:rPr lang="en">
                <a:solidFill>
                  <a:srgbClr val="999999"/>
                </a:solidFill>
                <a:highlight>
                  <a:srgbClr val="EEEEEE"/>
                </a:highlight>
                <a:latin typeface="Consolas"/>
                <a:ea typeface="Consolas"/>
                <a:cs typeface="Consolas"/>
                <a:sym typeface="Consolas"/>
              </a:rPr>
              <a:t>;</a:t>
            </a:r>
            <a:br>
              <a:rPr lang="en">
                <a:solidFill>
                  <a:srgbClr val="333333"/>
                </a:solidFill>
                <a:highlight>
                  <a:srgbClr val="EEEEEE"/>
                </a:highlight>
                <a:latin typeface="Consolas"/>
                <a:ea typeface="Consolas"/>
                <a:cs typeface="Consolas"/>
                <a:sym typeface="Consolas"/>
              </a:rPr>
            </a:br>
            <a:r>
              <a:rPr lang="en">
                <a:solidFill>
                  <a:srgbClr val="990055"/>
                </a:solidFill>
                <a:highlight>
                  <a:srgbClr val="EEEEEE"/>
                </a:highlight>
                <a:latin typeface="Consolas"/>
                <a:ea typeface="Consolas"/>
                <a:cs typeface="Consolas"/>
                <a:sym typeface="Consolas"/>
              </a:rPr>
              <a:t>flex-grow</a:t>
            </a:r>
            <a:r>
              <a:rPr lang="en">
                <a:solidFill>
                  <a:srgbClr val="999999"/>
                </a:solidFill>
                <a:highlight>
                  <a:srgbClr val="EEEEEE"/>
                </a:highlight>
                <a:latin typeface="Consolas"/>
                <a:ea typeface="Consolas"/>
                <a:cs typeface="Consolas"/>
                <a:sym typeface="Consolas"/>
              </a:rPr>
              <a:t>:</a:t>
            </a:r>
            <a:r>
              <a:rPr lang="en">
                <a:solidFill>
                  <a:srgbClr val="333333"/>
                </a:solidFill>
                <a:highlight>
                  <a:srgbClr val="EEEEEE"/>
                </a:highlight>
                <a:latin typeface="Consolas"/>
                <a:ea typeface="Consolas"/>
                <a:cs typeface="Consolas"/>
                <a:sym typeface="Consolas"/>
              </a:rPr>
              <a:t> unset</a:t>
            </a:r>
            <a:r>
              <a:rPr lang="en">
                <a:solidFill>
                  <a:srgbClr val="999999"/>
                </a:solidFill>
                <a:highlight>
                  <a:srgbClr val="EEEEEE"/>
                </a:highlight>
                <a:latin typeface="Consolas"/>
                <a:ea typeface="Consolas"/>
                <a:cs typeface="Consolas"/>
                <a:sym typeface="Consolas"/>
              </a:rPr>
              <a:t>;</a:t>
            </a:r>
            <a:endParaRPr>
              <a:solidFill>
                <a:srgbClr val="999999"/>
              </a:solidFill>
              <a:highlight>
                <a:srgbClr val="EEEEEE"/>
              </a:highlight>
              <a:latin typeface="Consolas"/>
              <a:ea typeface="Consolas"/>
              <a:cs typeface="Consolas"/>
              <a:sym typeface="Consolas"/>
            </a:endParaRPr>
          </a:p>
          <a:p>
            <a:pPr indent="0" lvl="0" marL="0" marR="139700" rtl="0">
              <a:lnSpc>
                <a:spcPct val="150000"/>
              </a:lnSpc>
              <a:spcBef>
                <a:spcPts val="1500"/>
              </a:spcBef>
              <a:spcAft>
                <a:spcPts val="1500"/>
              </a:spcAft>
              <a:buNone/>
            </a:pPr>
            <a:r>
              <a:t/>
            </a:r>
            <a:endParaRPr>
              <a:solidFill>
                <a:srgbClr val="708090"/>
              </a:solidFill>
              <a:highlight>
                <a:srgbClr val="EEEEEE"/>
              </a:highlight>
              <a:latin typeface="Consolas"/>
              <a:ea typeface="Consolas"/>
              <a:cs typeface="Consolas"/>
              <a:sym typeface="Consola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4" name="Shape 6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333333"/>
                </a:solidFill>
                <a:latin typeface="Open Sans"/>
                <a:ea typeface="Open Sans"/>
                <a:cs typeface="Open Sans"/>
                <a:sym typeface="Open Sans"/>
              </a:rPr>
              <a:t>CSS Grid Layout</a:t>
            </a:r>
            <a:r>
              <a:rPr lang="en">
                <a:solidFill>
                  <a:srgbClr val="333333"/>
                </a:solidFill>
                <a:latin typeface="Open Sans"/>
                <a:ea typeface="Open Sans"/>
                <a:cs typeface="Open Sans"/>
                <a:sym typeface="Open Sans"/>
              </a:rPr>
              <a:t> excels at dividing a page into major regions, or defining the relationship in terms of size, position, and layer, between parts of a control built from HTML primitives.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rPr lang="en">
                <a:solidFill>
                  <a:srgbClr val="333333"/>
                </a:solidFill>
                <a:latin typeface="Open Sans"/>
                <a:ea typeface="Open Sans"/>
                <a:cs typeface="Open Sans"/>
                <a:sym typeface="Open Sans"/>
              </a:rPr>
              <a:t>Like tables, grid layout enables an author to align elements into columns and rows. However, many more layouts are either possible or easier with CSS grid than they were with tables. For example, a grid container's child elements could position themselves so they actually overlap and layer, similar to CSS positioned elements.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t/>
            </a:r>
            <a:endParaRPr>
              <a:solidFill>
                <a:srgbClr val="333333"/>
              </a:solidFill>
              <a:latin typeface="Open Sans"/>
              <a:ea typeface="Open Sans"/>
              <a:cs typeface="Open Sans"/>
              <a:sym typeface="Open Sans"/>
            </a:endParaRPr>
          </a:p>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2" name="Shape 6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Cascading HTML style sheets -- a proposal</a:t>
            </a:r>
            <a:endParaRPr/>
          </a:p>
          <a:p>
            <a:pPr indent="0" lvl="0" marL="0">
              <a:spcBef>
                <a:spcPts val="0"/>
              </a:spcBef>
              <a:spcAft>
                <a:spcPts val="0"/>
              </a:spcAft>
              <a:buNone/>
            </a:pPr>
            <a:r>
              <a:t/>
            </a:r>
            <a:endParaRPr/>
          </a:p>
          <a:p>
            <a:pPr indent="0" lvl="0" marL="0">
              <a:spcBef>
                <a:spcPts val="0"/>
              </a:spcBef>
              <a:spcAft>
                <a:spcPts val="0"/>
              </a:spcAft>
              <a:buNone/>
            </a:pPr>
            <a:r>
              <a:rPr lang="en"/>
              <a:t>Kakon Vium Lie (inventor of Css &amp; Opera)</a:t>
            </a:r>
            <a:endParaRPr/>
          </a:p>
          <a:p>
            <a:pPr indent="0" lvl="0" marL="0">
              <a:spcBef>
                <a:spcPts val="0"/>
              </a:spcBef>
              <a:spcAft>
                <a:spcPts val="0"/>
              </a:spcAft>
              <a:buNone/>
            </a:pPr>
            <a:r>
              <a:t/>
            </a:r>
            <a:endParaRPr/>
          </a:p>
          <a:p>
            <a:pPr indent="0" lvl="0" marL="0" rtl="0">
              <a:spcBef>
                <a:spcPts val="0"/>
              </a:spcBef>
              <a:spcAft>
                <a:spcPts val="0"/>
              </a:spcAft>
              <a:buNone/>
            </a:pPr>
            <a:r>
              <a:rPr lang="en" sz="1450">
                <a:solidFill>
                  <a:srgbClr val="333333"/>
                </a:solidFill>
                <a:highlight>
                  <a:srgbClr val="FFFFFF"/>
                </a:highlight>
                <a:latin typeface="Times New Roman"/>
                <a:ea typeface="Times New Roman"/>
                <a:cs typeface="Times New Roman"/>
                <a:sym typeface="Times New Roman"/>
              </a:rPr>
              <a:t>The CSS Level 1 W3C Recommendation was made in December 1996. The release of CSS 1 supported font properties, text attributes, alignment of text, Tables, images and more, colors of text and backgrounds, spacing of words, letters and lines, Margins, Borders, padding and positioning, and unique identification and classification of groups of attributes.</a:t>
            </a:r>
            <a:endParaRPr sz="145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450">
              <a:solidFill>
                <a:srgbClr val="333333"/>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n" sz="1450">
                <a:solidFill>
                  <a:srgbClr val="333333"/>
                </a:solidFill>
                <a:highlight>
                  <a:srgbClr val="FFFFFF"/>
                </a:highlight>
                <a:latin typeface="Times New Roman"/>
                <a:ea typeface="Times New Roman"/>
                <a:cs typeface="Times New Roman"/>
                <a:sym typeface="Times New Roman"/>
              </a:rPr>
              <a:t>In May of 1998, the W3C released CSS 2 which added new capabilities including z-index, media types, bidirectional text, absolute, relative and fixed positioning, and support for aural style sheets.</a:t>
            </a:r>
            <a:endParaRPr sz="1450">
              <a:solidFill>
                <a:srgbClr val="333333"/>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t/>
            </a:r>
            <a:endParaRPr sz="1450">
              <a:solidFill>
                <a:srgbClr val="333333"/>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n" sz="1450">
                <a:solidFill>
                  <a:srgbClr val="333333"/>
                </a:solidFill>
                <a:highlight>
                  <a:srgbClr val="FFFFFF"/>
                </a:highlight>
                <a:latin typeface="Times New Roman"/>
                <a:ea typeface="Times New Roman"/>
                <a:cs typeface="Times New Roman"/>
                <a:sym typeface="Times New Roman"/>
              </a:rPr>
              <a:t>It wasn’t until June 2011 that W3C released CSS 2.1, which fixed errors and aligned the capabilities better with browser functions.</a:t>
            </a:r>
            <a:endParaRPr sz="145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45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rPr lang="en" sz="1450">
                <a:solidFill>
                  <a:srgbClr val="333333"/>
                </a:solidFill>
                <a:highlight>
                  <a:srgbClr val="FFFFFF"/>
                </a:highlight>
                <a:latin typeface="Times New Roman"/>
                <a:ea typeface="Times New Roman"/>
                <a:cs typeface="Times New Roman"/>
                <a:sym typeface="Times New Roman"/>
              </a:rPr>
              <a:t>With the release of CSS 3, capabilities were broken into modules. Between June 2011 and June 2012, the following four modules were released as formal recommendations: color, selectors level 3, namespaces and media queries. More modules are have reached the working draft or candidate recommendation phase of release and are considered stable.</a:t>
            </a:r>
            <a:endParaRPr sz="145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450">
              <a:solidFill>
                <a:srgbClr val="333333"/>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rPr lang="en" sz="1450">
                <a:solidFill>
                  <a:srgbClr val="333333"/>
                </a:solidFill>
                <a:highlight>
                  <a:srgbClr val="FFFFFF"/>
                </a:highlight>
                <a:latin typeface="Times New Roman"/>
                <a:ea typeface="Times New Roman"/>
                <a:cs typeface="Times New Roman"/>
                <a:sym typeface="Times New Roman"/>
              </a:rPr>
              <a:t>http://www.css-class.com/a-brief-history-of-css/</a:t>
            </a:r>
            <a:endParaRPr sz="145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0" name="Shape 6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Shape 7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8" name="Shape 7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8" name="Shape 7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333333"/>
                </a:solidFill>
                <a:latin typeface="Open Sans"/>
                <a:ea typeface="Open Sans"/>
                <a:cs typeface="Open Sans"/>
                <a:sym typeface="Open Sans"/>
              </a:rPr>
              <a:t>CSS Grid Layout</a:t>
            </a:r>
            <a:r>
              <a:rPr lang="en">
                <a:solidFill>
                  <a:srgbClr val="333333"/>
                </a:solidFill>
                <a:latin typeface="Open Sans"/>
                <a:ea typeface="Open Sans"/>
                <a:cs typeface="Open Sans"/>
                <a:sym typeface="Open Sans"/>
              </a:rPr>
              <a:t> excels at dividing a page into major regions, or defining the relationship in terms of size, position, and layer, between parts of a control built from HTML primitives.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rPr lang="en">
                <a:solidFill>
                  <a:srgbClr val="333333"/>
                </a:solidFill>
                <a:latin typeface="Open Sans"/>
                <a:ea typeface="Open Sans"/>
                <a:cs typeface="Open Sans"/>
                <a:sym typeface="Open Sans"/>
              </a:rPr>
              <a:t>Like tables, grid layout enables an author to align elements into columns and rows. However, many more layouts are either possible or easier with CSS grid than they were with tables. For example, a grid container's child elements could position themselves so they actually overlap and layer, similar to CSS positioned elements.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t/>
            </a:r>
            <a:endParaRPr>
              <a:solidFill>
                <a:srgbClr val="333333"/>
              </a:solidFill>
              <a:latin typeface="Open Sans"/>
              <a:ea typeface="Open Sans"/>
              <a:cs typeface="Open Sans"/>
              <a:sym typeface="Open Sans"/>
            </a:endParaRPr>
          </a:p>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Shape 8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9" name="Shape 8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333333"/>
                </a:solidFill>
                <a:latin typeface="Open Sans"/>
                <a:ea typeface="Open Sans"/>
                <a:cs typeface="Open Sans"/>
                <a:sym typeface="Open Sans"/>
              </a:rPr>
              <a:t>CSS Grid Layout</a:t>
            </a:r>
            <a:r>
              <a:rPr lang="en">
                <a:solidFill>
                  <a:srgbClr val="333333"/>
                </a:solidFill>
                <a:latin typeface="Open Sans"/>
                <a:ea typeface="Open Sans"/>
                <a:cs typeface="Open Sans"/>
                <a:sym typeface="Open Sans"/>
              </a:rPr>
              <a:t> excels at dividing a page into major regions, or defining the relationship in terms of size, position, and layer, between parts of a control built from HTML primitives.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rPr lang="en">
                <a:solidFill>
                  <a:srgbClr val="333333"/>
                </a:solidFill>
                <a:latin typeface="Open Sans"/>
                <a:ea typeface="Open Sans"/>
                <a:cs typeface="Open Sans"/>
                <a:sym typeface="Open Sans"/>
              </a:rPr>
              <a:t>Like tables, grid layout enables an author to align elements into columns and rows. However, many more layouts are either possible or easier with CSS grid than they were with tables. For example, a grid container's child elements could position themselves so they actually overlap and layer, similar to CSS positioned elements.</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t/>
            </a:r>
            <a:endParaRPr>
              <a:solidFill>
                <a:srgbClr val="333333"/>
              </a:solidFill>
              <a:latin typeface="Open Sans"/>
              <a:ea typeface="Open Sans"/>
              <a:cs typeface="Open Sans"/>
              <a:sym typeface="Open Sans"/>
            </a:endParaRPr>
          </a:p>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Shape 8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1" name="Shape 8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333333"/>
                </a:solidFill>
                <a:highlight>
                  <a:srgbClr val="FFFFFF"/>
                </a:highlight>
                <a:latin typeface="Roboto"/>
                <a:ea typeface="Roboto"/>
                <a:cs typeface="Roboto"/>
                <a:sym typeface="Roboto"/>
              </a:rPr>
              <a:t>Technically</a:t>
            </a:r>
            <a:r>
              <a:rPr lang="en" sz="1400">
                <a:solidFill>
                  <a:srgbClr val="333333"/>
                </a:solidFill>
                <a:highlight>
                  <a:srgbClr val="FFFFFF"/>
                </a:highlight>
                <a:latin typeface="Roboto"/>
                <a:ea typeface="Roboto"/>
                <a:cs typeface="Roboto"/>
                <a:sym typeface="Roboto"/>
              </a:rPr>
              <a:t> u</a:t>
            </a:r>
            <a:r>
              <a:rPr lang="en" sz="1400">
                <a:solidFill>
                  <a:srgbClr val="333333"/>
                </a:solidFill>
                <a:highlight>
                  <a:srgbClr val="FFFFFF"/>
                </a:highlight>
                <a:latin typeface="Roboto"/>
                <a:ea typeface="Roboto"/>
                <a:cs typeface="Roboto"/>
                <a:sym typeface="Roboto"/>
              </a:rPr>
              <a:t>sed to provide pronunciation, translation, or transliteration information for East Asian typography.</a:t>
            </a:r>
            <a:endParaRPr sz="1400">
              <a:solidFill>
                <a:srgbClr val="333333"/>
              </a:solidFill>
              <a:highlight>
                <a:srgbClr val="FFFFFF"/>
              </a:highlight>
              <a:latin typeface="Roboto"/>
              <a:ea typeface="Roboto"/>
              <a:cs typeface="Roboto"/>
              <a:sym typeface="Roboto"/>
            </a:endParaRPr>
          </a:p>
          <a:p>
            <a:pPr indent="0" lvl="0" marL="0">
              <a:spcBef>
                <a:spcPts val="0"/>
              </a:spcBef>
              <a:spcAft>
                <a:spcPts val="0"/>
              </a:spcAft>
              <a:buNone/>
            </a:pPr>
            <a:r>
              <a:t/>
            </a:r>
            <a:endParaRPr sz="1400">
              <a:solidFill>
                <a:srgbClr val="333333"/>
              </a:solidFill>
              <a:highlight>
                <a:srgbClr val="FFFFFF"/>
              </a:highlight>
              <a:latin typeface="Roboto"/>
              <a:ea typeface="Roboto"/>
              <a:cs typeface="Roboto"/>
              <a:sym typeface="Roboto"/>
            </a:endParaRPr>
          </a:p>
          <a:p>
            <a:pPr indent="0" lvl="0" marL="0">
              <a:spcBef>
                <a:spcPts val="0"/>
              </a:spcBef>
              <a:spcAft>
                <a:spcPts val="0"/>
              </a:spcAft>
              <a:buNone/>
            </a:pPr>
            <a:r>
              <a:rPr lang="en" sz="1400">
                <a:solidFill>
                  <a:srgbClr val="333333"/>
                </a:solidFill>
                <a:highlight>
                  <a:srgbClr val="FFFFFF"/>
                </a:highlight>
                <a:latin typeface="Roboto"/>
                <a:ea typeface="Roboto"/>
                <a:cs typeface="Roboto"/>
                <a:sym typeface="Roboto"/>
              </a:rPr>
              <a:t>Hello World</a:t>
            </a:r>
            <a:endParaRPr sz="1400">
              <a:solidFill>
                <a:srgbClr val="333333"/>
              </a:solidFill>
              <a:highlight>
                <a:srgbClr val="FFFFFF"/>
              </a:highlight>
              <a:latin typeface="Roboto"/>
              <a:ea typeface="Roboto"/>
              <a:cs typeface="Roboto"/>
              <a:sym typeface="Roboto"/>
            </a:endParaRPr>
          </a:p>
          <a:p>
            <a:pPr indent="0" lvl="0" marL="0">
              <a:spcBef>
                <a:spcPts val="0"/>
              </a:spcBef>
              <a:spcAft>
                <a:spcPts val="0"/>
              </a:spcAft>
              <a:buNone/>
            </a:pPr>
            <a:r>
              <a:t/>
            </a:r>
            <a:endParaRPr sz="14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Shape 8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0" name="Shape 8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Shape 8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0" name="Shape 8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Shape 8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8" name="Shape 8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4" name="Shape 8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Shape 8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9" name="Shape 8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latin typeface="Roboto"/>
                <a:ea typeface="Roboto"/>
                <a:cs typeface="Roboto"/>
                <a:sym typeface="Roboto"/>
              </a:rPr>
              <a:t>&lt;colgroup&gt; (</a:t>
            </a:r>
            <a:r>
              <a:rPr lang="en" sz="1400">
                <a:solidFill>
                  <a:srgbClr val="333333"/>
                </a:solidFill>
                <a:highlight>
                  <a:srgbClr val="FFFFFF"/>
                </a:highlight>
                <a:latin typeface="Roboto"/>
                <a:ea typeface="Roboto"/>
                <a:cs typeface="Roboto"/>
                <a:sym typeface="Roboto"/>
              </a:rPr>
              <a:t>defines a group of columns within a table)</a:t>
            </a:r>
            <a:endParaRPr sz="1400">
              <a:solidFill>
                <a:srgbClr val="333333"/>
              </a:solidFill>
              <a:highlight>
                <a:srgbClr val="FFFFFF"/>
              </a:highlight>
              <a:latin typeface="Roboto"/>
              <a:ea typeface="Roboto"/>
              <a:cs typeface="Roboto"/>
              <a:sym typeface="Roboto"/>
            </a:endParaRPr>
          </a:p>
          <a:p>
            <a:pPr indent="0" lvl="0" marL="0">
              <a:spcBef>
                <a:spcPts val="0"/>
              </a:spcBef>
              <a:spcAft>
                <a:spcPts val="0"/>
              </a:spcAft>
              <a:buNone/>
            </a:pPr>
            <a:r>
              <a:t/>
            </a:r>
            <a:endParaRPr sz="1400">
              <a:solidFill>
                <a:srgbClr val="333333"/>
              </a:solidFill>
              <a:highlight>
                <a:srgbClr val="FFFFFF"/>
              </a:highlight>
              <a:latin typeface="Roboto"/>
              <a:ea typeface="Roboto"/>
              <a:cs typeface="Roboto"/>
              <a:sym typeface="Roboto"/>
            </a:endParaRPr>
          </a:p>
          <a:p>
            <a:pPr indent="0" lvl="0" marL="0">
              <a:spcBef>
                <a:spcPts val="0"/>
              </a:spcBef>
              <a:spcAft>
                <a:spcPts val="0"/>
              </a:spcAft>
              <a:buNone/>
            </a:pPr>
            <a:r>
              <a:rPr lang="en" sz="1400">
                <a:latin typeface="Roboto"/>
                <a:ea typeface="Roboto"/>
                <a:cs typeface="Roboto"/>
                <a:sym typeface="Roboto"/>
              </a:rPr>
              <a:t>&lt;col&gt; (defines a column within a table and is used for defining common semantics on all common cells. It is generally found within a &lt;colgroup&gt; element.)</a:t>
            </a:r>
            <a:endParaRPr sz="14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Cascading Style Sheets, level 1</a:t>
            </a:r>
            <a:endParaRPr/>
          </a:p>
          <a:p>
            <a:pPr indent="0" lvl="0" marL="0" rtl="0">
              <a:spcBef>
                <a:spcPts val="0"/>
              </a:spcBef>
              <a:spcAft>
                <a:spcPts val="0"/>
              </a:spcAft>
              <a:buNone/>
            </a:pPr>
            <a:r>
              <a:rPr lang="en"/>
              <a:t>W3C Recommendation 17 Dec 1996</a:t>
            </a:r>
            <a:endParaRPr b="1" sz="1300"/>
          </a:p>
          <a:p>
            <a:pPr indent="0" lvl="0" marL="0" rtl="0">
              <a:lnSpc>
                <a:spcPct val="115000"/>
              </a:lnSpc>
              <a:spcBef>
                <a:spcPts val="0"/>
              </a:spcBef>
              <a:spcAft>
                <a:spcPts val="0"/>
              </a:spcAft>
              <a:buNone/>
            </a:pPr>
            <a:r>
              <a:t/>
            </a:r>
            <a:endParaRPr b="1" sz="1300"/>
          </a:p>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9" name="Shape 9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u="sng">
                <a:solidFill>
                  <a:schemeClr val="hlink"/>
                </a:solidFill>
                <a:highlight>
                  <a:srgbClr val="FFFFFF"/>
                </a:highlight>
                <a:hlinkClick r:id="rId2"/>
              </a:rPr>
              <a:t>ruby</a:t>
            </a:r>
            <a:endParaRPr b="1" u="sng">
              <a:solidFill>
                <a:schemeClr val="hlink"/>
              </a:solidFill>
              <a:highlight>
                <a:srgbClr val="FFFFFF"/>
              </a:highlight>
              <a:hlinkClick r:id="rId3"/>
            </a:endParaRPr>
          </a:p>
          <a:p>
            <a:pPr indent="0" lvl="0" marL="279400" rtl="0">
              <a:lnSpc>
                <a:spcPct val="115000"/>
              </a:lnSpc>
              <a:spcBef>
                <a:spcPts val="0"/>
              </a:spcBef>
              <a:spcAft>
                <a:spcPts val="0"/>
              </a:spcAft>
              <a:buNone/>
            </a:pPr>
            <a:r>
              <a:rPr lang="en">
                <a:highlight>
                  <a:srgbClr val="FFFFFF"/>
                </a:highlight>
              </a:rPr>
              <a:t>Specifies that an element generates a ruby container box. (Corresponds to HTML/XHTML </a:t>
            </a:r>
            <a:r>
              <a:rPr lang="en" sz="1000">
                <a:highlight>
                  <a:srgbClr val="FFFFFF"/>
                </a:highlight>
                <a:latin typeface="Consolas"/>
                <a:ea typeface="Consolas"/>
                <a:cs typeface="Consolas"/>
                <a:sym typeface="Consolas"/>
              </a:rPr>
              <a:t>&lt;ruby&gt;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ruby-base</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base box. (Corresponds to HTML/XHTML </a:t>
            </a:r>
            <a:r>
              <a:rPr lang="en" sz="1000">
                <a:highlight>
                  <a:srgbClr val="FFFFFF"/>
                </a:highlight>
                <a:latin typeface="Consolas"/>
                <a:ea typeface="Consolas"/>
                <a:cs typeface="Consolas"/>
                <a:sym typeface="Consolas"/>
              </a:rPr>
              <a:t>&lt;rb&gt;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ruby-text</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annotation box. (Corresponds to HTML/XHTML </a:t>
            </a:r>
            <a:r>
              <a:rPr lang="en" sz="1000">
                <a:highlight>
                  <a:srgbClr val="FFFFFF"/>
                </a:highlight>
                <a:latin typeface="Consolas"/>
                <a:ea typeface="Consolas"/>
                <a:cs typeface="Consolas"/>
                <a:sym typeface="Consolas"/>
              </a:rPr>
              <a:t>&lt;rt&gt;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ruby-base-container</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base container box. (Corresponds to XHTML </a:t>
            </a:r>
            <a:r>
              <a:rPr lang="en" sz="1000">
                <a:highlight>
                  <a:srgbClr val="FFFFFF"/>
                </a:highlight>
                <a:latin typeface="Consolas"/>
                <a:ea typeface="Consolas"/>
                <a:cs typeface="Consolas"/>
                <a:sym typeface="Consolas"/>
              </a:rPr>
              <a:t>&lt;rbc&gt;</a:t>
            </a:r>
            <a:r>
              <a:rPr lang="en">
                <a:highlight>
                  <a:srgbClr val="FFFFFF"/>
                </a:highlight>
              </a:rPr>
              <a:t> elements; generated as an anonymous box in HTML.)</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ruby-text-container</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annotation container box. (Corresponds to HTML/XHTML </a:t>
            </a:r>
            <a:r>
              <a:rPr lang="en" sz="1000">
                <a:highlight>
                  <a:srgbClr val="FFFFFF"/>
                </a:highlight>
                <a:latin typeface="Consolas"/>
                <a:ea typeface="Consolas"/>
                <a:cs typeface="Consolas"/>
                <a:sym typeface="Consolas"/>
              </a:rPr>
              <a:t>&lt;rtc&gt;</a:t>
            </a:r>
            <a:r>
              <a:rPr lang="en">
                <a:highlight>
                  <a:srgbClr val="FFFFFF"/>
                </a:highlight>
              </a:rPr>
              <a:t> elements.)</a:t>
            </a:r>
            <a:endParaRPr>
              <a:highlight>
                <a:srgbClr val="FFFFFF"/>
              </a:highlight>
            </a:endParaRPr>
          </a:p>
          <a:p>
            <a:pPr indent="0" lvl="0" marL="0" rtl="0">
              <a:spcBef>
                <a:spcPts val="1100"/>
              </a:spcBef>
              <a:spcAft>
                <a:spcPts val="0"/>
              </a:spcAft>
              <a:buNone/>
            </a:pPr>
            <a:r>
              <a:t/>
            </a:r>
            <a:endParaRPr sz="1400">
              <a:latin typeface="Roboto"/>
              <a:ea typeface="Roboto"/>
              <a:cs typeface="Roboto"/>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Shape 9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3" name="Shape 9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3" name="Shape 943"/>
        <p:cNvGrpSpPr/>
        <p:nvPr/>
      </p:nvGrpSpPr>
      <p:grpSpPr>
        <a:xfrm>
          <a:off x="0" y="0"/>
          <a:ext cx="0" cy="0"/>
          <a:chOff x="0" y="0"/>
          <a:chExt cx="0" cy="0"/>
        </a:xfrm>
      </p:grpSpPr>
      <p:sp>
        <p:nvSpPr>
          <p:cNvPr id="944" name="Shape 9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5" name="Shape 9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solidFill>
                <a:srgbClr val="333333"/>
              </a:solidFill>
              <a:latin typeface="Open Sans"/>
              <a:ea typeface="Open Sans"/>
              <a:cs typeface="Open Sans"/>
              <a:sym typeface="Open Sans"/>
            </a:endParaRPr>
          </a:p>
          <a:p>
            <a:pPr indent="0" lvl="0" marL="0" rtl="0">
              <a:lnSpc>
                <a:spcPct val="115000"/>
              </a:lnSpc>
              <a:spcBef>
                <a:spcPts val="1800"/>
              </a:spcBef>
              <a:spcAft>
                <a:spcPts val="0"/>
              </a:spcAft>
              <a:buNone/>
            </a:pPr>
            <a:r>
              <a:t/>
            </a:r>
            <a:endParaRPr>
              <a:solidFill>
                <a:srgbClr val="333333"/>
              </a:solidFill>
              <a:latin typeface="Open Sans"/>
              <a:ea typeface="Open Sans"/>
              <a:cs typeface="Open Sans"/>
              <a:sym typeface="Open Sans"/>
            </a:endParaRPr>
          </a:p>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4" name="Shape 964"/>
        <p:cNvGrpSpPr/>
        <p:nvPr/>
      </p:nvGrpSpPr>
      <p:grpSpPr>
        <a:xfrm>
          <a:off x="0" y="0"/>
          <a:ext cx="0" cy="0"/>
          <a:chOff x="0" y="0"/>
          <a:chExt cx="0" cy="0"/>
        </a:xfrm>
      </p:grpSpPr>
      <p:sp>
        <p:nvSpPr>
          <p:cNvPr id="965" name="Shape 9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6" name="Shape 9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0" name="Shape 980"/>
        <p:cNvGrpSpPr/>
        <p:nvPr/>
      </p:nvGrpSpPr>
      <p:grpSpPr>
        <a:xfrm>
          <a:off x="0" y="0"/>
          <a:ext cx="0" cy="0"/>
          <a:chOff x="0" y="0"/>
          <a:chExt cx="0" cy="0"/>
        </a:xfrm>
      </p:grpSpPr>
      <p:sp>
        <p:nvSpPr>
          <p:cNvPr id="981" name="Shape 9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2" name="Shape 9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Shape 9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9" name="Shape 9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Accessibility concerns</a:t>
            </a:r>
            <a:br>
              <a:rPr lang="en"/>
            </a:br>
            <a:br>
              <a:rPr lang="en"/>
            </a:br>
            <a:r>
              <a:rPr lang="en"/>
              <a:t>Using a display value of none on an element will remove it from the accessibility tree. This will cause the element and all its descendant elements to no longer be announced by screen reading technology.</a:t>
            </a:r>
            <a:br>
              <a:rPr lang="en"/>
            </a:br>
            <a:br>
              <a:rPr lang="en"/>
            </a:br>
            <a:r>
              <a:rPr lang="en"/>
              <a:t>If you want to visually hide the element, a more accessible alternative is to use a combination of properties to remove it visually from the screen but keep it parseable by assistive technology such as screen readers.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Shape 10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6" name="Shape 10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6" name="Shape 1016"/>
        <p:cNvGrpSpPr/>
        <p:nvPr/>
      </p:nvGrpSpPr>
      <p:grpSpPr>
        <a:xfrm>
          <a:off x="0" y="0"/>
          <a:ext cx="0" cy="0"/>
          <a:chOff x="0" y="0"/>
          <a:chExt cx="0" cy="0"/>
        </a:xfrm>
      </p:grpSpPr>
      <p:sp>
        <p:nvSpPr>
          <p:cNvPr id="1017" name="Shape 10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8" name="Shape 10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u="sng">
                <a:solidFill>
                  <a:schemeClr val="hlink"/>
                </a:solidFill>
                <a:highlight>
                  <a:srgbClr val="FFFFFF"/>
                </a:highlight>
                <a:hlinkClick r:id="rId2"/>
              </a:rPr>
              <a:t>ruby</a:t>
            </a:r>
            <a:endParaRPr b="1" u="sng">
              <a:solidFill>
                <a:schemeClr val="hlink"/>
              </a:solidFill>
              <a:highlight>
                <a:srgbClr val="FFFFFF"/>
              </a:highlight>
              <a:hlinkClick r:id="rId3"/>
            </a:endParaRPr>
          </a:p>
          <a:p>
            <a:pPr indent="0" lvl="0" marL="279400" rtl="0">
              <a:lnSpc>
                <a:spcPct val="115000"/>
              </a:lnSpc>
              <a:spcBef>
                <a:spcPts val="0"/>
              </a:spcBef>
              <a:spcAft>
                <a:spcPts val="0"/>
              </a:spcAft>
              <a:buNone/>
            </a:pPr>
            <a:r>
              <a:rPr lang="en">
                <a:highlight>
                  <a:srgbClr val="FFFFFF"/>
                </a:highlight>
              </a:rPr>
              <a:t>Specifies that an element generates a ruby container box. (Corresponds to HTML/XHTML </a:t>
            </a:r>
            <a:r>
              <a:rPr lang="en" sz="1000">
                <a:highlight>
                  <a:srgbClr val="FFFFFF"/>
                </a:highlight>
                <a:latin typeface="Consolas"/>
                <a:ea typeface="Consolas"/>
                <a:cs typeface="Consolas"/>
                <a:sym typeface="Consolas"/>
              </a:rPr>
              <a:t>&lt;ruby&gt;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ruby-base</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base box. (Corresponds to HTML/XHTML </a:t>
            </a:r>
            <a:r>
              <a:rPr lang="en" sz="1000">
                <a:highlight>
                  <a:srgbClr val="FFFFFF"/>
                </a:highlight>
                <a:latin typeface="Consolas"/>
                <a:ea typeface="Consolas"/>
                <a:cs typeface="Consolas"/>
                <a:sym typeface="Consolas"/>
              </a:rPr>
              <a:t>&lt;rb&gt;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ruby-text</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annotation box. (Corresponds to HTML/XHTML </a:t>
            </a:r>
            <a:r>
              <a:rPr lang="en" sz="1000">
                <a:highlight>
                  <a:srgbClr val="FFFFFF"/>
                </a:highlight>
                <a:latin typeface="Consolas"/>
                <a:ea typeface="Consolas"/>
                <a:cs typeface="Consolas"/>
                <a:sym typeface="Consolas"/>
              </a:rPr>
              <a:t>&lt;rt&gt;</a:t>
            </a:r>
            <a:r>
              <a:rPr lang="en">
                <a:highlight>
                  <a:srgbClr val="FFFFFF"/>
                </a:highlight>
              </a:rPr>
              <a:t> elements.)</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ruby-base-container</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base container box. (Corresponds to XHTML </a:t>
            </a:r>
            <a:r>
              <a:rPr lang="en" sz="1000">
                <a:highlight>
                  <a:srgbClr val="FFFFFF"/>
                </a:highlight>
                <a:latin typeface="Consolas"/>
                <a:ea typeface="Consolas"/>
                <a:cs typeface="Consolas"/>
                <a:sym typeface="Consolas"/>
              </a:rPr>
              <a:t>&lt;rbc&gt;</a:t>
            </a:r>
            <a:r>
              <a:rPr lang="en">
                <a:highlight>
                  <a:srgbClr val="FFFFFF"/>
                </a:highlight>
              </a:rPr>
              <a:t> elements; generated as an anonymous box in HTML.)</a:t>
            </a:r>
            <a:endParaRPr>
              <a:highlight>
                <a:srgbClr val="FFFFFF"/>
              </a:highlight>
            </a:endParaRPr>
          </a:p>
          <a:p>
            <a:pPr indent="0" lvl="0" marL="0" rtl="0">
              <a:lnSpc>
                <a:spcPct val="115000"/>
              </a:lnSpc>
              <a:spcBef>
                <a:spcPts val="1100"/>
              </a:spcBef>
              <a:spcAft>
                <a:spcPts val="0"/>
              </a:spcAft>
              <a:buNone/>
            </a:pPr>
            <a:r>
              <a:rPr b="1" lang="en">
                <a:solidFill>
                  <a:srgbClr val="005A9C"/>
                </a:solidFill>
                <a:highlight>
                  <a:srgbClr val="FFFFFF"/>
                </a:highlight>
              </a:rPr>
              <a:t>ruby-text-container</a:t>
            </a:r>
            <a:endParaRPr b="1">
              <a:solidFill>
                <a:srgbClr val="005A9C"/>
              </a:solidFill>
              <a:highlight>
                <a:srgbClr val="FFFFFF"/>
              </a:highlight>
            </a:endParaRPr>
          </a:p>
          <a:p>
            <a:pPr indent="0" lvl="0" marL="279400" rtl="0">
              <a:lnSpc>
                <a:spcPct val="115000"/>
              </a:lnSpc>
              <a:spcBef>
                <a:spcPts val="0"/>
              </a:spcBef>
              <a:spcAft>
                <a:spcPts val="0"/>
              </a:spcAft>
              <a:buNone/>
            </a:pPr>
            <a:r>
              <a:rPr lang="en">
                <a:highlight>
                  <a:srgbClr val="FFFFFF"/>
                </a:highlight>
              </a:rPr>
              <a:t>Specifies that an element generates a ruby annotation container box. (Corresponds to HTML/XHTML </a:t>
            </a:r>
            <a:r>
              <a:rPr lang="en" sz="1000">
                <a:highlight>
                  <a:srgbClr val="FFFFFF"/>
                </a:highlight>
                <a:latin typeface="Consolas"/>
                <a:ea typeface="Consolas"/>
                <a:cs typeface="Consolas"/>
                <a:sym typeface="Consolas"/>
              </a:rPr>
              <a:t>&lt;rtc&gt;</a:t>
            </a:r>
            <a:r>
              <a:rPr lang="en">
                <a:highlight>
                  <a:srgbClr val="FFFFFF"/>
                </a:highlight>
              </a:rPr>
              <a:t> elements.)</a:t>
            </a:r>
            <a:endParaRPr>
              <a:highlight>
                <a:srgbClr val="FFFFFF"/>
              </a:highlight>
            </a:endParaRPr>
          </a:p>
          <a:p>
            <a:pPr indent="0" lvl="0" marL="0" rtl="0">
              <a:spcBef>
                <a:spcPts val="1100"/>
              </a:spcBef>
              <a:spcAft>
                <a:spcPts val="0"/>
              </a:spcAft>
              <a:buNone/>
            </a:pPr>
            <a:r>
              <a:t/>
            </a:r>
            <a:endParaRPr sz="1400">
              <a:latin typeface="Roboto"/>
              <a:ea typeface="Roboto"/>
              <a:cs typeface="Roboto"/>
              <a:sym typeface="Roboto"/>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4" name="Shape 1044"/>
        <p:cNvGrpSpPr/>
        <p:nvPr/>
      </p:nvGrpSpPr>
      <p:grpSpPr>
        <a:xfrm>
          <a:off x="0" y="0"/>
          <a:ext cx="0" cy="0"/>
          <a:chOff x="0" y="0"/>
          <a:chExt cx="0" cy="0"/>
        </a:xfrm>
      </p:grpSpPr>
      <p:sp>
        <p:nvSpPr>
          <p:cNvPr id="1045" name="Shape 10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6" name="Shape 10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Shape 10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1" name="Shape 10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CSS starts in 1994. Håkon Wium Lie works at CERN</a:t>
            </a:r>
            <a:endParaRPr/>
          </a:p>
          <a:p>
            <a:pPr indent="0" lvl="0" marL="0">
              <a:spcBef>
                <a:spcPts val="0"/>
              </a:spcBef>
              <a:spcAft>
                <a:spcPts val="0"/>
              </a:spcAft>
              <a:buNone/>
            </a:pPr>
            <a:r>
              <a:t/>
            </a:r>
            <a:endParaRPr/>
          </a:p>
          <a:p>
            <a:pPr indent="0" lvl="0" marL="0" rtl="0">
              <a:spcBef>
                <a:spcPts val="0"/>
              </a:spcBef>
              <a:spcAft>
                <a:spcPts val="0"/>
              </a:spcAft>
              <a:buNone/>
            </a:pPr>
            <a:r>
              <a:rPr lang="en"/>
              <a:t>Cascading Style Sheets, level 1</a:t>
            </a:r>
            <a:endParaRPr/>
          </a:p>
          <a:p>
            <a:pPr indent="0" lvl="0" marL="0" rtl="0">
              <a:spcBef>
                <a:spcPts val="0"/>
              </a:spcBef>
              <a:spcAft>
                <a:spcPts val="0"/>
              </a:spcAft>
              <a:buNone/>
            </a:pPr>
            <a:r>
              <a:rPr lang="en"/>
              <a:t>W3C Recommendation 17 Dec 1996</a:t>
            </a:r>
            <a:endParaRPr/>
          </a:p>
          <a:p>
            <a:pPr indent="0" lvl="0" marL="0">
              <a:spcBef>
                <a:spcPts val="0"/>
              </a:spcBef>
              <a:spcAft>
                <a:spcPts val="0"/>
              </a:spcAft>
              <a:buNone/>
            </a:pPr>
            <a:r>
              <a:rPr lang="en"/>
              <a:t>By</a:t>
            </a:r>
            <a:endParaRPr/>
          </a:p>
          <a:p>
            <a:pPr indent="-298450" lvl="0" marL="457200" rtl="0">
              <a:spcBef>
                <a:spcPts val="0"/>
              </a:spcBef>
              <a:spcAft>
                <a:spcPts val="0"/>
              </a:spcAft>
              <a:buSzPts val="1100"/>
              <a:buChar char="-"/>
            </a:pPr>
            <a:r>
              <a:rPr lang="en"/>
              <a:t>Håkon Wium Lie</a:t>
            </a:r>
            <a:endParaRPr/>
          </a:p>
          <a:p>
            <a:pPr indent="-298450" lvl="0" marL="457200" rtl="0">
              <a:spcBef>
                <a:spcPts val="0"/>
              </a:spcBef>
              <a:spcAft>
                <a:spcPts val="0"/>
              </a:spcAft>
              <a:buSzPts val="1100"/>
              <a:buChar char="-"/>
            </a:pPr>
            <a:r>
              <a:rPr lang="en"/>
              <a:t>Bert Bos</a:t>
            </a:r>
            <a:endParaRPr/>
          </a:p>
          <a:p>
            <a:pPr indent="0" lvl="0" marL="0" rt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56" name="Shape 56"/>
        <p:cNvGrpSpPr/>
        <p:nvPr/>
      </p:nvGrpSpPr>
      <p:grpSpPr>
        <a:xfrm>
          <a:off x="0" y="0"/>
          <a:ext cx="0" cy="0"/>
          <a:chOff x="0" y="0"/>
          <a:chExt cx="0" cy="0"/>
        </a:xfrm>
      </p:grpSpPr>
      <p:sp>
        <p:nvSpPr>
          <p:cNvPr id="57" name="Shape 57"/>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txBox="1"/>
          <p:nvPr>
            <p:ph type="title"/>
          </p:nvPr>
        </p:nvSpPr>
        <p:spPr>
          <a:xfrm>
            <a:off x="311300" y="500925"/>
            <a:ext cx="3704400" cy="5250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Font typeface="Source Code Pro"/>
              <a:buNone/>
              <a:defRPr>
                <a:solidFill>
                  <a:schemeClr val="lt1"/>
                </a:solidFill>
                <a:latin typeface="Source Code Pro"/>
                <a:ea typeface="Source Code Pro"/>
                <a:cs typeface="Source Code Pro"/>
                <a:sym typeface="Source Code Pro"/>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9" name="Shape 59"/>
          <p:cNvSpPr txBox="1"/>
          <p:nvPr>
            <p:ph idx="1" type="subTitle"/>
          </p:nvPr>
        </p:nvSpPr>
        <p:spPr>
          <a:xfrm>
            <a:off x="311300" y="1281825"/>
            <a:ext cx="3704400" cy="9267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60" name="Shape 60"/>
          <p:cNvSpPr txBox="1"/>
          <p:nvPr>
            <p:ph idx="2" type="body"/>
          </p:nvPr>
        </p:nvSpPr>
        <p:spPr>
          <a:xfrm>
            <a:off x="4879025" y="500925"/>
            <a:ext cx="3954000" cy="4372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2" name="Shape 62"/>
          <p:cNvSpPr txBox="1"/>
          <p:nvPr>
            <p:ph idx="3" type="body"/>
          </p:nvPr>
        </p:nvSpPr>
        <p:spPr>
          <a:xfrm>
            <a:off x="334525" y="2464425"/>
            <a:ext cx="3681300" cy="24087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Font typeface="Source Code Pro"/>
              <a:buChar char="●"/>
              <a:defRPr>
                <a:latin typeface="Source Code Pro"/>
                <a:ea typeface="Source Code Pro"/>
                <a:cs typeface="Source Code Pro"/>
                <a:sym typeface="Source Code Pro"/>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1">
  <p:cSld name="SECTION_TITLE_AND_DESCRIPTION_1_1">
    <p:spTree>
      <p:nvGrpSpPr>
        <p:cNvPr id="63" name="Shape 63"/>
        <p:cNvGrpSpPr/>
        <p:nvPr/>
      </p:nvGrpSpPr>
      <p:grpSpPr>
        <a:xfrm>
          <a:off x="0" y="0"/>
          <a:ext cx="0" cy="0"/>
          <a:chOff x="0" y="0"/>
          <a:chExt cx="0" cy="0"/>
        </a:xfrm>
      </p:grpSpPr>
      <p:sp>
        <p:nvSpPr>
          <p:cNvPr id="64" name="Shape 64"/>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txBox="1"/>
          <p:nvPr>
            <p:ph idx="1" type="body"/>
          </p:nvPr>
        </p:nvSpPr>
        <p:spPr>
          <a:xfrm>
            <a:off x="4879025" y="500925"/>
            <a:ext cx="3954000" cy="4372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6" name="Shape 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7" name="Shape 67"/>
          <p:cNvSpPr txBox="1"/>
          <p:nvPr>
            <p:ph idx="2" type="body"/>
          </p:nvPr>
        </p:nvSpPr>
        <p:spPr>
          <a:xfrm>
            <a:off x="304800" y="500925"/>
            <a:ext cx="3704400" cy="4162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8" name="Shape 68"/>
        <p:cNvGrpSpPr/>
        <p:nvPr/>
      </p:nvGrpSpPr>
      <p:grpSpPr>
        <a:xfrm>
          <a:off x="0" y="0"/>
          <a:ext cx="0" cy="0"/>
          <a:chOff x="0" y="0"/>
          <a:chExt cx="0" cy="0"/>
        </a:xfrm>
      </p:grpSpPr>
      <p:sp>
        <p:nvSpPr>
          <p:cNvPr id="69" name="Shape 69"/>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71" name="Shape 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2" name="Shape 72"/>
        <p:cNvGrpSpPr/>
        <p:nvPr/>
      </p:nvGrpSpPr>
      <p:grpSpPr>
        <a:xfrm>
          <a:off x="0" y="0"/>
          <a:ext cx="0" cy="0"/>
          <a:chOff x="0" y="0"/>
          <a:chExt cx="0" cy="0"/>
        </a:xfrm>
      </p:grpSpPr>
      <p:sp>
        <p:nvSpPr>
          <p:cNvPr id="73" name="Shape 73"/>
          <p:cNvSpPr txBox="1"/>
          <p:nvPr>
            <p:ph hasCustomPrompt="1" type="title"/>
          </p:nvPr>
        </p:nvSpPr>
        <p:spPr>
          <a:xfrm>
            <a:off x="311750" y="831175"/>
            <a:ext cx="85200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6000"/>
              <a:buFont typeface="Source Code Pro"/>
              <a:buNone/>
              <a:defRPr sz="6000">
                <a:solidFill>
                  <a:schemeClr val="lt1"/>
                </a:solidFill>
                <a:latin typeface="Source Code Pro"/>
                <a:ea typeface="Source Code Pro"/>
                <a:cs typeface="Source Code Pro"/>
                <a:sym typeface="Source Code Pro"/>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74" name="Shape 74"/>
          <p:cNvSpPr txBox="1"/>
          <p:nvPr>
            <p:ph idx="1" type="body"/>
          </p:nvPr>
        </p:nvSpPr>
        <p:spPr>
          <a:xfrm>
            <a:off x="311700" y="2121425"/>
            <a:ext cx="8520000" cy="2541900"/>
          </a:xfrm>
          <a:prstGeom prst="rect">
            <a:avLst/>
          </a:prstGeom>
        </p:spPr>
        <p:txBody>
          <a:bodyPr anchorCtr="0" anchor="t" bIns="91425" lIns="91425" spcFirstLastPara="1" rIns="91425" wrap="square" tIns="91425"/>
          <a:lstStyle>
            <a:lvl1pPr indent="-381000" lvl="0" marL="457200">
              <a:spcBef>
                <a:spcPts val="0"/>
              </a:spcBef>
              <a:spcAft>
                <a:spcPts val="0"/>
              </a:spcAft>
              <a:buClr>
                <a:schemeClr val="accent2"/>
              </a:buClr>
              <a:buSzPts val="2400"/>
              <a:buChar char="●"/>
              <a:defRPr sz="2400">
                <a:solidFill>
                  <a:schemeClr val="accent2"/>
                </a:solidFill>
              </a:defRPr>
            </a:lvl1pPr>
            <a:lvl2pPr indent="-342900" lvl="1" marL="914400">
              <a:spcBef>
                <a:spcPts val="1600"/>
              </a:spcBef>
              <a:spcAft>
                <a:spcPts val="0"/>
              </a:spcAft>
              <a:buClr>
                <a:schemeClr val="accent2"/>
              </a:buClr>
              <a:buSzPts val="1800"/>
              <a:buChar char="○"/>
              <a:defRPr sz="1800">
                <a:solidFill>
                  <a:schemeClr val="accent2"/>
                </a:solidFill>
              </a:defRPr>
            </a:lvl2pPr>
            <a:lvl3pPr indent="-317500" lvl="2" marL="1371600">
              <a:spcBef>
                <a:spcPts val="1600"/>
              </a:spcBef>
              <a:spcAft>
                <a:spcPts val="0"/>
              </a:spcAft>
              <a:buClr>
                <a:schemeClr val="accent2"/>
              </a:buClr>
              <a:buSzPts val="1400"/>
              <a:buChar char="■"/>
              <a:defRPr sz="1400">
                <a:solidFill>
                  <a:schemeClr val="accent2"/>
                </a:solidFill>
              </a:defRPr>
            </a:lvl3pPr>
            <a:lvl4pPr indent="-304800" lvl="3" marL="1828800">
              <a:spcBef>
                <a:spcPts val="1600"/>
              </a:spcBef>
              <a:spcAft>
                <a:spcPts val="0"/>
              </a:spcAft>
              <a:buClr>
                <a:schemeClr val="accent2"/>
              </a:buClr>
              <a:buSzPts val="1200"/>
              <a:buChar char="●"/>
              <a:defRPr sz="1200">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75" name="Shape 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Shape 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1">
  <p:cSld name="ONE_COLUMN_TEXT_1">
    <p:spTree>
      <p:nvGrpSpPr>
        <p:cNvPr id="41" name="Shape 41"/>
        <p:cNvGrpSpPr/>
        <p:nvPr/>
      </p:nvGrpSpPr>
      <p:grpSpPr>
        <a:xfrm>
          <a:off x="0" y="0"/>
          <a:ext cx="0" cy="0"/>
          <a:chOff x="0" y="0"/>
          <a:chExt cx="0" cy="0"/>
        </a:xfrm>
      </p:grpSpPr>
      <p:sp>
        <p:nvSpPr>
          <p:cNvPr id="42" name="Shape 42"/>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4" name="Shape 44"/>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46" name="Shape 46"/>
          <p:cNvSpPr txBox="1"/>
          <p:nvPr>
            <p:ph idx="2" type="body"/>
          </p:nvPr>
        </p:nvSpPr>
        <p:spPr>
          <a:xfrm>
            <a:off x="4125950" y="500925"/>
            <a:ext cx="4683300" cy="4294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7" name="Shape 47"/>
        <p:cNvGrpSpPr/>
        <p:nvPr/>
      </p:nvGrpSpPr>
      <p:grpSpPr>
        <a:xfrm>
          <a:off x="0" y="0"/>
          <a:ext cx="0" cy="0"/>
          <a:chOff x="0" y="0"/>
          <a:chExt cx="0" cy="0"/>
        </a:xfrm>
      </p:grpSpPr>
      <p:sp>
        <p:nvSpPr>
          <p:cNvPr id="48" name="Shape 4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Shape 5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3" name="Shape 53"/>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4" name="Shape 54"/>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progress_bar_i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progress_bar_i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progress_bar_i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hyperlink" Target="http://progress_bar_id" TargetMode="External"/></Relationships>
</file>

<file path=ppt/slides/_rels/slide14.xml.rels><?xml version="1.0" encoding="UTF-8" standalone="yes"?><Relationships xmlns="http://schemas.openxmlformats.org/package/2006/relationships"><Relationship Id="rId10" Type="http://schemas.openxmlformats.org/officeDocument/2006/relationships/hyperlink" Target="http://progress_bar_id" TargetMode="External"/><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progress_bar_id" TargetMode="External"/></Relationships>
</file>

<file path=ppt/slides/_rels/slide16.xml.rels><?xml version="1.0" encoding="UTF-8" standalone="yes"?><Relationships xmlns="http://schemas.openxmlformats.org/package/2006/relationships"><Relationship Id="rId10" Type="http://schemas.openxmlformats.org/officeDocument/2006/relationships/hyperlink" Target="http://progress_bar_id"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progress_bar_i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progress_bar_id"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progress_bar_i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progress_bar_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progress_bar_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progress_bar_id"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progress_bar_i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progress_bar_i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progress_bar_i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progress_bar_i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progress_bar_i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progress_bar_i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progress_bar_id"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progress_bar_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progress_bar_i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progress_bar_i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progress_bar_id" TargetMode="External"/></Relationships>
</file>

<file path=ppt/slides/_rels/slide32.xml.rels><?xml version="1.0" encoding="UTF-8" standalone="yes"?><Relationships xmlns="http://schemas.openxmlformats.org/package/2006/relationships"><Relationship Id="rId10" Type="http://schemas.openxmlformats.org/officeDocument/2006/relationships/hyperlink" Target="http://progress_bar_id" TargetMode="External"/><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33.xml.rels><?xml version="1.0" encoding="UTF-8" standalone="yes"?><Relationships xmlns="http://schemas.openxmlformats.org/package/2006/relationships"><Relationship Id="rId10" Type="http://schemas.openxmlformats.org/officeDocument/2006/relationships/hyperlink" Target="http://progress_bar_id" TargetMode="External"/><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hyperlink" Target="http://progress_bar_i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hyperlink" Target="http://progress_bar_i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progress_bar_i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http://progress_bar_i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progress_bar_i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progress_bar_i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hyperlink" Target="http://progress_bar_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http://progress_bar_i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progress_bar_id" TargetMode="External"/></Relationships>
</file>

<file path=ppt/slides/_rels/slide42.xml.rels><?xml version="1.0" encoding="UTF-8" standalone="yes"?><Relationships xmlns="http://schemas.openxmlformats.org/package/2006/relationships"><Relationship Id="rId10" Type="http://schemas.openxmlformats.org/officeDocument/2006/relationships/hyperlink" Target="http://progress_bar_id" TargetMode="External"/><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hyperlink" Target="http://progress_bar_i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hyperlink" Target="http://progress_bar_i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hyperlink" Target="http://progress_bar_i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progress_bar_i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hyperlink" Target="http://progress_bar_i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hyperlink" Target="http://progress_bar_i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2.png"/><Relationship Id="rId4" Type="http://schemas.openxmlformats.org/officeDocument/2006/relationships/hyperlink" Target="http://progress_bar_i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progress_bar_id"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progress_bar_i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progress_bar_i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progress_bar_i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progress_bar_i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.CSS { display: what? }</a:t>
            </a:r>
            <a:endParaRPr/>
          </a:p>
        </p:txBody>
      </p:sp>
      <p:sp>
        <p:nvSpPr>
          <p:cNvPr id="83" name="Shape 83"/>
          <p:cNvSpPr txBox="1"/>
          <p:nvPr>
            <p:ph idx="1" type="subTitle"/>
          </p:nvPr>
        </p:nvSpPr>
        <p:spPr>
          <a:xfrm>
            <a:off x="4589700" y="4178710"/>
            <a:ext cx="4242600" cy="738300"/>
          </a:xfrm>
          <a:prstGeom prst="rect">
            <a:avLst/>
          </a:prstGeom>
        </p:spPr>
        <p:txBody>
          <a:bodyPr anchorCtr="0" anchor="b" bIns="91425" lIns="91425" spcFirstLastPara="1" rIns="91425" wrap="square" tIns="91425">
            <a:noAutofit/>
          </a:bodyPr>
          <a:lstStyle/>
          <a:p>
            <a:pPr indent="0" lvl="0" marL="0" algn="r">
              <a:spcBef>
                <a:spcPts val="0"/>
              </a:spcBef>
              <a:spcAft>
                <a:spcPts val="0"/>
              </a:spcAft>
              <a:buNone/>
            </a:pPr>
            <a:r>
              <a:rPr lang="en">
                <a:solidFill>
                  <a:srgbClr val="F3F3F3"/>
                </a:solidFill>
              </a:rPr>
              <a:t>@Martine_Dowden</a:t>
            </a:r>
            <a:endParaRPr>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p:nvPr/>
        </p:nvSpPr>
        <p:spPr>
          <a:xfrm>
            <a:off x="4912226" y="363947"/>
            <a:ext cx="9219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first</a:t>
            </a:r>
            <a:endParaRPr>
              <a:solidFill>
                <a:srgbClr val="FFFFFF"/>
              </a:solidFill>
              <a:latin typeface="Source Code Pro"/>
              <a:ea typeface="Source Code Pro"/>
              <a:cs typeface="Source Code Pro"/>
              <a:sym typeface="Source Code Pro"/>
            </a:endParaRPr>
          </a:p>
        </p:txBody>
      </p:sp>
      <p:sp>
        <p:nvSpPr>
          <p:cNvPr id="226" name="Shape 226"/>
          <p:cNvSpPr/>
          <p:nvPr/>
        </p:nvSpPr>
        <p:spPr>
          <a:xfrm>
            <a:off x="4912226" y="3094630"/>
            <a:ext cx="9219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fourth</a:t>
            </a:r>
            <a:endParaRPr>
              <a:solidFill>
                <a:srgbClr val="FFFFFF"/>
              </a:solidFill>
              <a:latin typeface="Source Code Pro"/>
              <a:ea typeface="Source Code Pro"/>
              <a:cs typeface="Source Code Pro"/>
              <a:sym typeface="Source Code Pro"/>
            </a:endParaRPr>
          </a:p>
        </p:txBody>
      </p:sp>
      <p:sp>
        <p:nvSpPr>
          <p:cNvPr id="227" name="Shape 227"/>
          <p:cNvSpPr txBox="1"/>
          <p:nvPr>
            <p:ph idx="2" type="body"/>
          </p:nvPr>
        </p:nvSpPr>
        <p:spPr>
          <a:xfrm>
            <a:off x="304800" y="500925"/>
            <a:ext cx="3704400" cy="4162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span</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background</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purple</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height</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10</a:t>
            </a:r>
            <a:r>
              <a:rPr lang="en" sz="1200">
                <a:solidFill>
                  <a:srgbClr val="B5CEA8"/>
                </a:solidFill>
                <a:latin typeface="Source Code Pro"/>
                <a:ea typeface="Source Code Pro"/>
                <a:cs typeface="Source Code Pro"/>
                <a:sym typeface="Source Code Pro"/>
              </a:rPr>
              <a:t>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width</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10rem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margin</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padding</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.third</a:t>
            </a:r>
            <a:r>
              <a:rPr lang="en" sz="1200">
                <a:solidFill>
                  <a:srgbClr val="D4D4D4"/>
                </a:solidFill>
                <a:latin typeface="Source Code Pro"/>
                <a:ea typeface="Source Code Pro"/>
                <a:cs typeface="Source Code Pro"/>
                <a:sym typeface="Source Code Pro"/>
              </a:rPr>
              <a:t> {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block</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a:spcBef>
                <a:spcPts val="1000"/>
              </a:spcBef>
              <a:spcAft>
                <a:spcPts val="0"/>
              </a:spcAft>
              <a:buNone/>
            </a:pPr>
            <a:r>
              <a:rPr lang="en" sz="1200">
                <a:solidFill>
                  <a:srgbClr val="FFFFFF"/>
                </a:solidFill>
                <a:latin typeface="Source Code Pro"/>
                <a:ea typeface="Source Code Pro"/>
                <a:cs typeface="Source Code Pro"/>
                <a:sym typeface="Source Code Pro"/>
              </a:rPr>
              <a:t>--</a:t>
            </a:r>
            <a:endParaRPr sz="12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first</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second</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"third"</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third</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fourth</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a:spcBef>
                <a:spcPts val="0"/>
              </a:spcBef>
              <a:spcAft>
                <a:spcPts val="1600"/>
              </a:spcAft>
              <a:buNone/>
            </a:pPr>
            <a:r>
              <a:t/>
            </a:r>
            <a:endParaRPr/>
          </a:p>
        </p:txBody>
      </p:sp>
      <p:sp>
        <p:nvSpPr>
          <p:cNvPr id="228" name="Shape 228"/>
          <p:cNvSpPr/>
          <p:nvPr/>
        </p:nvSpPr>
        <p:spPr>
          <a:xfrm>
            <a:off x="6930450" y="736500"/>
            <a:ext cx="107700" cy="22299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nvSpPr>
        <p:spPr>
          <a:xfrm rot="5400000">
            <a:off x="6120325" y="1237000"/>
            <a:ext cx="107700" cy="25380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a:off x="6154124" y="360400"/>
            <a:ext cx="10737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second</a:t>
            </a:r>
            <a:endParaRPr>
              <a:solidFill>
                <a:srgbClr val="FFFFFF"/>
              </a:solidFill>
              <a:latin typeface="Source Code Pro"/>
              <a:ea typeface="Source Code Pro"/>
              <a:cs typeface="Source Code Pro"/>
              <a:sym typeface="Source Code Pro"/>
            </a:endParaRPr>
          </a:p>
        </p:txBody>
      </p:sp>
      <p:grpSp>
        <p:nvGrpSpPr>
          <p:cNvPr id="231" name="Shape 231"/>
          <p:cNvGrpSpPr/>
          <p:nvPr/>
        </p:nvGrpSpPr>
        <p:grpSpPr>
          <a:xfrm>
            <a:off x="7443150" y="1731700"/>
            <a:ext cx="1271700" cy="367500"/>
            <a:chOff x="7443150" y="1731700"/>
            <a:chExt cx="1271700" cy="367500"/>
          </a:xfrm>
        </p:grpSpPr>
        <p:sp>
          <p:nvSpPr>
            <p:cNvPr id="232" name="Shape 232"/>
            <p:cNvSpPr txBox="1"/>
            <p:nvPr/>
          </p:nvSpPr>
          <p:spPr>
            <a:xfrm>
              <a:off x="7848150" y="1731700"/>
              <a:ext cx="866700" cy="3675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solidFill>
                    <a:srgbClr val="FFA500"/>
                  </a:solidFill>
                  <a:latin typeface="Roboto"/>
                  <a:ea typeface="Roboto"/>
                  <a:cs typeface="Roboto"/>
                  <a:sym typeface="Roboto"/>
                </a:rPr>
                <a:t>margin</a:t>
              </a:r>
              <a:endParaRPr>
                <a:solidFill>
                  <a:srgbClr val="FFA500"/>
                </a:solidFill>
                <a:latin typeface="Roboto"/>
                <a:ea typeface="Roboto"/>
                <a:cs typeface="Roboto"/>
                <a:sym typeface="Roboto"/>
              </a:endParaRPr>
            </a:p>
          </p:txBody>
        </p:sp>
        <p:cxnSp>
          <p:nvCxnSpPr>
            <p:cNvPr id="233" name="Shape 233"/>
            <p:cNvCxnSpPr>
              <a:stCxn id="232" idx="1"/>
              <a:endCxn id="234" idx="3"/>
            </p:cNvCxnSpPr>
            <p:nvPr/>
          </p:nvCxnSpPr>
          <p:spPr>
            <a:xfrm rot="10800000">
              <a:off x="7443150" y="1915450"/>
              <a:ext cx="405000" cy="0"/>
            </a:xfrm>
            <a:prstGeom prst="straightConnector1">
              <a:avLst/>
            </a:prstGeom>
            <a:noFill/>
            <a:ln cap="flat" cmpd="sng" w="9525">
              <a:solidFill>
                <a:srgbClr val="FFA500"/>
              </a:solidFill>
              <a:prstDash val="solid"/>
              <a:round/>
              <a:headEnd len="med" w="med" type="none"/>
              <a:tailEnd len="med" w="med" type="triangle"/>
            </a:ln>
          </p:spPr>
        </p:cxnSp>
      </p:grpSp>
      <p:sp>
        <p:nvSpPr>
          <p:cNvPr id="235" name="Shape 235"/>
          <p:cNvSpPr/>
          <p:nvPr/>
        </p:nvSpPr>
        <p:spPr>
          <a:xfrm>
            <a:off x="4912226" y="733000"/>
            <a:ext cx="2364900" cy="2364900"/>
          </a:xfrm>
          <a:prstGeom prst="rect">
            <a:avLst/>
          </a:prstGeom>
          <a:solidFill>
            <a:srgbClr val="800080"/>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solidFill>
                  <a:srgbClr val="FFFFFF"/>
                </a:solidFill>
                <a:latin typeface="Source Code Pro"/>
                <a:ea typeface="Source Code Pro"/>
                <a:cs typeface="Source Code Pro"/>
                <a:sym typeface="Source Code Pro"/>
              </a:rPr>
              <a:t>third</a:t>
            </a:r>
            <a:endParaRPr>
              <a:solidFill>
                <a:srgbClr val="FFFFFF"/>
              </a:solidFill>
              <a:latin typeface="Source Code Pro"/>
              <a:ea typeface="Source Code Pro"/>
              <a:cs typeface="Source Code Pro"/>
              <a:sym typeface="Source Code Pro"/>
            </a:endParaRPr>
          </a:p>
        </p:txBody>
      </p:sp>
      <p:grpSp>
        <p:nvGrpSpPr>
          <p:cNvPr id="236" name="Shape 236"/>
          <p:cNvGrpSpPr/>
          <p:nvPr/>
        </p:nvGrpSpPr>
        <p:grpSpPr>
          <a:xfrm>
            <a:off x="4762375" y="615550"/>
            <a:ext cx="2680800" cy="2599800"/>
            <a:chOff x="4762375" y="615550"/>
            <a:chExt cx="2680800" cy="2599800"/>
          </a:xfrm>
        </p:grpSpPr>
        <p:sp>
          <p:nvSpPr>
            <p:cNvPr id="234" name="Shape 234"/>
            <p:cNvSpPr/>
            <p:nvPr/>
          </p:nvSpPr>
          <p:spPr>
            <a:xfrm>
              <a:off x="4762375" y="615550"/>
              <a:ext cx="2680800" cy="25998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37" name="Shape 237"/>
            <p:cNvGrpSpPr/>
            <p:nvPr/>
          </p:nvGrpSpPr>
          <p:grpSpPr>
            <a:xfrm>
              <a:off x="4912226" y="733000"/>
              <a:ext cx="2364900" cy="2364900"/>
              <a:chOff x="6689950" y="3497375"/>
              <a:chExt cx="2364900" cy="2364900"/>
            </a:xfrm>
          </p:grpSpPr>
          <p:sp>
            <p:nvSpPr>
              <p:cNvPr id="238" name="Shape 238"/>
              <p:cNvSpPr/>
              <p:nvPr/>
            </p:nvSpPr>
            <p:spPr>
              <a:xfrm>
                <a:off x="6689950" y="3497375"/>
                <a:ext cx="2364900" cy="23649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a:off x="6838427" y="3623175"/>
                <a:ext cx="2070600" cy="21117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third</a:t>
                </a:r>
                <a:endParaRPr>
                  <a:solidFill>
                    <a:srgbClr val="FFFFFF"/>
                  </a:solidFill>
                  <a:latin typeface="Source Code Pro"/>
                  <a:ea typeface="Source Code Pro"/>
                  <a:cs typeface="Source Code Pro"/>
                  <a:sym typeface="Source Code Pro"/>
                </a:endParaRPr>
              </a:p>
            </p:txBody>
          </p:sp>
        </p:grpSp>
      </p:grpSp>
      <p:grpSp>
        <p:nvGrpSpPr>
          <p:cNvPr id="240" name="Shape 240"/>
          <p:cNvGrpSpPr/>
          <p:nvPr/>
        </p:nvGrpSpPr>
        <p:grpSpPr>
          <a:xfrm>
            <a:off x="5669425" y="3097775"/>
            <a:ext cx="866700" cy="872400"/>
            <a:chOff x="5669425" y="3097775"/>
            <a:chExt cx="866700" cy="872400"/>
          </a:xfrm>
        </p:grpSpPr>
        <p:sp>
          <p:nvSpPr>
            <p:cNvPr id="241" name="Shape 241"/>
            <p:cNvSpPr txBox="1"/>
            <p:nvPr/>
          </p:nvSpPr>
          <p:spPr>
            <a:xfrm>
              <a:off x="5669425" y="3602675"/>
              <a:ext cx="866700" cy="367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5"/>
                  </a:solidFill>
                  <a:latin typeface="Roboto"/>
                  <a:ea typeface="Roboto"/>
                  <a:cs typeface="Roboto"/>
                  <a:sym typeface="Roboto"/>
                </a:rPr>
                <a:t>padding</a:t>
              </a:r>
              <a:endParaRPr>
                <a:solidFill>
                  <a:schemeClr val="accent5"/>
                </a:solidFill>
                <a:latin typeface="Roboto"/>
                <a:ea typeface="Roboto"/>
                <a:cs typeface="Roboto"/>
                <a:sym typeface="Roboto"/>
              </a:endParaRPr>
            </a:p>
          </p:txBody>
        </p:sp>
        <p:cxnSp>
          <p:nvCxnSpPr>
            <p:cNvPr id="242" name="Shape 242"/>
            <p:cNvCxnSpPr>
              <a:stCxn id="241" idx="0"/>
              <a:endCxn id="238" idx="2"/>
            </p:cNvCxnSpPr>
            <p:nvPr/>
          </p:nvCxnSpPr>
          <p:spPr>
            <a:xfrm rot="10800000">
              <a:off x="6094675" y="3097775"/>
              <a:ext cx="8100" cy="504900"/>
            </a:xfrm>
            <a:prstGeom prst="straightConnector1">
              <a:avLst/>
            </a:prstGeom>
            <a:noFill/>
            <a:ln cap="flat" cmpd="sng" w="9525">
              <a:solidFill>
                <a:schemeClr val="accent5"/>
              </a:solidFill>
              <a:prstDash val="solid"/>
              <a:round/>
              <a:headEnd len="med" w="med" type="none"/>
              <a:tailEnd len="med" w="med" type="triangle"/>
            </a:ln>
          </p:spPr>
        </p:cxnSp>
      </p:grpSp>
      <p:grpSp>
        <p:nvGrpSpPr>
          <p:cNvPr id="243" name="Shape 243"/>
          <p:cNvGrpSpPr/>
          <p:nvPr/>
        </p:nvGrpSpPr>
        <p:grpSpPr>
          <a:xfrm>
            <a:off x="5052925" y="866625"/>
            <a:ext cx="2099700" cy="2099700"/>
            <a:chOff x="5052925" y="866625"/>
            <a:chExt cx="2099700" cy="2099700"/>
          </a:xfrm>
        </p:grpSpPr>
        <p:sp>
          <p:nvSpPr>
            <p:cNvPr id="244" name="Shape 244"/>
            <p:cNvSpPr/>
            <p:nvPr/>
          </p:nvSpPr>
          <p:spPr>
            <a:xfrm>
              <a:off x="6746625" y="866625"/>
              <a:ext cx="107700" cy="20997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rot="5400000">
              <a:off x="6048925" y="1563850"/>
              <a:ext cx="107700" cy="20997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sp>
        <p:nvSpPr>
          <p:cNvPr id="246" name="Shape 246">
            <a:hlinkClick r:id="rId3"/>
          </p:cNvPr>
          <p:cNvSpPr/>
          <p:nvPr/>
        </p:nvSpPr>
        <p:spPr>
          <a:xfrm>
            <a:off x="0" y="5016500"/>
            <a:ext cx="1714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0"/>
                                        </p:tgtEl>
                                      </p:cBhvr>
                                    </p:animEffect>
                                    <p:set>
                                      <p:cBhvr>
                                        <p:cTn dur="1" fill="hold">
                                          <p:stCondLst>
                                            <p:cond delay="500"/>
                                          </p:stCondLst>
                                        </p:cTn>
                                        <p:tgtEl>
                                          <p:spTgt spid="2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6"/>
                                        </p:tgtEl>
                                      </p:cBhvr>
                                    </p:animEffect>
                                    <p:set>
                                      <p:cBhvr>
                                        <p:cTn dur="1" fill="hold">
                                          <p:stCondLst>
                                            <p:cond delay="500"/>
                                          </p:stCondLst>
                                        </p:cTn>
                                        <p:tgtEl>
                                          <p:spTgt spid="2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inline</a:t>
            </a:r>
            <a:endParaRPr/>
          </a:p>
        </p:txBody>
      </p:sp>
      <p:sp>
        <p:nvSpPr>
          <p:cNvPr id="252" name="Shape 252"/>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 element generates one or more inline element boxes.</a:t>
            </a:r>
            <a:endParaRPr/>
          </a:p>
        </p:txBody>
      </p:sp>
      <p:sp>
        <p:nvSpPr>
          <p:cNvPr id="253" name="Shape 253">
            <a:hlinkClick r:id="rId3"/>
          </p:cNvPr>
          <p:cNvSpPr/>
          <p:nvPr/>
        </p:nvSpPr>
        <p:spPr>
          <a:xfrm>
            <a:off x="0" y="5016500"/>
            <a:ext cx="1905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p:nvPr/>
        </p:nvSpPr>
        <p:spPr>
          <a:xfrm>
            <a:off x="4912226" y="360406"/>
            <a:ext cx="9219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first</a:t>
            </a:r>
            <a:endParaRPr>
              <a:solidFill>
                <a:srgbClr val="FFFFFF"/>
              </a:solidFill>
              <a:latin typeface="Source Code Pro"/>
              <a:ea typeface="Source Code Pro"/>
              <a:cs typeface="Source Code Pro"/>
              <a:sym typeface="Source Code Pro"/>
            </a:endParaRPr>
          </a:p>
        </p:txBody>
      </p:sp>
      <p:sp>
        <p:nvSpPr>
          <p:cNvPr id="259" name="Shape 259"/>
          <p:cNvSpPr/>
          <p:nvPr/>
        </p:nvSpPr>
        <p:spPr>
          <a:xfrm>
            <a:off x="6154124" y="360400"/>
            <a:ext cx="10737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second</a:t>
            </a:r>
            <a:endParaRPr>
              <a:solidFill>
                <a:srgbClr val="FFFFFF"/>
              </a:solidFill>
              <a:latin typeface="Source Code Pro"/>
              <a:ea typeface="Source Code Pro"/>
              <a:cs typeface="Source Code Pro"/>
              <a:sym typeface="Source Code Pro"/>
            </a:endParaRPr>
          </a:p>
        </p:txBody>
      </p:sp>
      <p:sp>
        <p:nvSpPr>
          <p:cNvPr id="260" name="Shape 260"/>
          <p:cNvSpPr/>
          <p:nvPr/>
        </p:nvSpPr>
        <p:spPr>
          <a:xfrm>
            <a:off x="4912226" y="3094630"/>
            <a:ext cx="921900" cy="3675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fourth</a:t>
            </a:r>
            <a:endParaRPr>
              <a:solidFill>
                <a:srgbClr val="FFFFFF"/>
              </a:solidFill>
              <a:latin typeface="Source Code Pro"/>
              <a:ea typeface="Source Code Pro"/>
              <a:cs typeface="Source Code Pro"/>
              <a:sym typeface="Source Code Pro"/>
            </a:endParaRPr>
          </a:p>
        </p:txBody>
      </p:sp>
      <p:sp>
        <p:nvSpPr>
          <p:cNvPr id="261" name="Shape 261"/>
          <p:cNvSpPr txBox="1"/>
          <p:nvPr>
            <p:ph idx="2" type="body"/>
          </p:nvPr>
        </p:nvSpPr>
        <p:spPr>
          <a:xfrm>
            <a:off x="304800" y="500925"/>
            <a:ext cx="3704400" cy="4162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span</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background</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purple</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height</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10rem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width</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10rem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margin</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padding</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.third</a:t>
            </a:r>
            <a:r>
              <a:rPr lang="en" sz="1200">
                <a:solidFill>
                  <a:srgbClr val="D4D4D4"/>
                </a:solidFill>
                <a:latin typeface="Source Code Pro"/>
                <a:ea typeface="Source Code Pro"/>
                <a:cs typeface="Source Code Pro"/>
                <a:sym typeface="Source Code Pro"/>
              </a:rPr>
              <a:t> {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block</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spcBef>
                <a:spcPts val="1000"/>
              </a:spcBef>
              <a:spcAft>
                <a:spcPts val="0"/>
              </a:spcAft>
              <a:buNone/>
            </a:pPr>
            <a:r>
              <a:rPr lang="en" sz="1200">
                <a:solidFill>
                  <a:srgbClr val="FFFFFF"/>
                </a:solidFill>
                <a:latin typeface="Source Code Pro"/>
                <a:ea typeface="Source Code Pro"/>
                <a:cs typeface="Source Code Pro"/>
                <a:sym typeface="Source Code Pro"/>
              </a:rPr>
              <a:t>--</a:t>
            </a:r>
            <a:endParaRPr sz="12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first</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second</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"third"</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third</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fourth</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span</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sp>
        <p:nvSpPr>
          <p:cNvPr id="262" name="Shape 262"/>
          <p:cNvSpPr/>
          <p:nvPr/>
        </p:nvSpPr>
        <p:spPr>
          <a:xfrm>
            <a:off x="6930450" y="736500"/>
            <a:ext cx="107700" cy="22299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nvSpPr>
        <p:spPr>
          <a:xfrm rot="5400000">
            <a:off x="6120325" y="1237000"/>
            <a:ext cx="107700" cy="25380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64" name="Shape 264"/>
          <p:cNvGrpSpPr/>
          <p:nvPr/>
        </p:nvGrpSpPr>
        <p:grpSpPr>
          <a:xfrm>
            <a:off x="7440450" y="1731700"/>
            <a:ext cx="1274400" cy="367500"/>
            <a:chOff x="7440450" y="1731700"/>
            <a:chExt cx="1274400" cy="367500"/>
          </a:xfrm>
        </p:grpSpPr>
        <p:sp>
          <p:nvSpPr>
            <p:cNvPr id="265" name="Shape 265"/>
            <p:cNvSpPr txBox="1"/>
            <p:nvPr/>
          </p:nvSpPr>
          <p:spPr>
            <a:xfrm>
              <a:off x="7848150" y="1731700"/>
              <a:ext cx="866700" cy="367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A500"/>
                  </a:solidFill>
                  <a:latin typeface="Roboto"/>
                  <a:ea typeface="Roboto"/>
                  <a:cs typeface="Roboto"/>
                  <a:sym typeface="Roboto"/>
                </a:rPr>
                <a:t>margin</a:t>
              </a:r>
              <a:endParaRPr>
                <a:solidFill>
                  <a:srgbClr val="FFA500"/>
                </a:solidFill>
                <a:latin typeface="Roboto"/>
                <a:ea typeface="Roboto"/>
                <a:cs typeface="Roboto"/>
                <a:sym typeface="Roboto"/>
              </a:endParaRPr>
            </a:p>
          </p:txBody>
        </p:sp>
        <p:cxnSp>
          <p:nvCxnSpPr>
            <p:cNvPr id="266" name="Shape 266"/>
            <p:cNvCxnSpPr>
              <a:stCxn id="265" idx="1"/>
              <a:endCxn id="267" idx="3"/>
            </p:cNvCxnSpPr>
            <p:nvPr/>
          </p:nvCxnSpPr>
          <p:spPr>
            <a:xfrm rot="10800000">
              <a:off x="7440450" y="1915450"/>
              <a:ext cx="407700" cy="0"/>
            </a:xfrm>
            <a:prstGeom prst="straightConnector1">
              <a:avLst/>
            </a:prstGeom>
            <a:noFill/>
            <a:ln cap="flat" cmpd="sng" w="9525">
              <a:solidFill>
                <a:srgbClr val="FFA500"/>
              </a:solidFill>
              <a:prstDash val="solid"/>
              <a:round/>
              <a:headEnd len="med" w="med" type="none"/>
              <a:tailEnd len="med" w="med" type="triangle"/>
            </a:ln>
          </p:spPr>
        </p:cxnSp>
      </p:grpSp>
      <p:sp>
        <p:nvSpPr>
          <p:cNvPr id="268" name="Shape 268"/>
          <p:cNvSpPr/>
          <p:nvPr/>
        </p:nvSpPr>
        <p:spPr>
          <a:xfrm>
            <a:off x="4912226" y="733000"/>
            <a:ext cx="2364900" cy="23649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third</a:t>
            </a:r>
            <a:endParaRPr>
              <a:solidFill>
                <a:srgbClr val="FFFFFF"/>
              </a:solidFill>
              <a:latin typeface="Source Code Pro"/>
              <a:ea typeface="Source Code Pro"/>
              <a:cs typeface="Source Code Pro"/>
              <a:sym typeface="Source Code Pro"/>
            </a:endParaRPr>
          </a:p>
        </p:txBody>
      </p:sp>
      <p:grpSp>
        <p:nvGrpSpPr>
          <p:cNvPr id="269" name="Shape 269"/>
          <p:cNvGrpSpPr/>
          <p:nvPr/>
        </p:nvGrpSpPr>
        <p:grpSpPr>
          <a:xfrm>
            <a:off x="4759687" y="615550"/>
            <a:ext cx="2680800" cy="2599800"/>
            <a:chOff x="4762375" y="615550"/>
            <a:chExt cx="2680800" cy="2599800"/>
          </a:xfrm>
        </p:grpSpPr>
        <p:sp>
          <p:nvSpPr>
            <p:cNvPr id="267" name="Shape 267"/>
            <p:cNvSpPr/>
            <p:nvPr/>
          </p:nvSpPr>
          <p:spPr>
            <a:xfrm>
              <a:off x="4762375" y="615550"/>
              <a:ext cx="2680800" cy="25998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70" name="Shape 270"/>
            <p:cNvGrpSpPr/>
            <p:nvPr/>
          </p:nvGrpSpPr>
          <p:grpSpPr>
            <a:xfrm>
              <a:off x="4912226" y="733000"/>
              <a:ext cx="2364900" cy="2364900"/>
              <a:chOff x="6689950" y="3497375"/>
              <a:chExt cx="2364900" cy="2364900"/>
            </a:xfrm>
          </p:grpSpPr>
          <p:sp>
            <p:nvSpPr>
              <p:cNvPr id="271" name="Shape 271"/>
              <p:cNvSpPr/>
              <p:nvPr/>
            </p:nvSpPr>
            <p:spPr>
              <a:xfrm>
                <a:off x="6689950" y="3497375"/>
                <a:ext cx="2364900" cy="23649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nvSpPr>
            <p:spPr>
              <a:xfrm>
                <a:off x="6838427" y="3623175"/>
                <a:ext cx="2070600" cy="2111700"/>
              </a:xfrm>
              <a:prstGeom prst="rect">
                <a:avLst/>
              </a:prstGeom>
              <a:solidFill>
                <a:srgbClr val="80008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third</a:t>
                </a:r>
                <a:endParaRPr>
                  <a:solidFill>
                    <a:srgbClr val="FFFFFF"/>
                  </a:solidFill>
                  <a:latin typeface="Source Code Pro"/>
                  <a:ea typeface="Source Code Pro"/>
                  <a:cs typeface="Source Code Pro"/>
                  <a:sym typeface="Source Code Pro"/>
                </a:endParaRPr>
              </a:p>
            </p:txBody>
          </p:sp>
        </p:grpSp>
      </p:grpSp>
      <p:grpSp>
        <p:nvGrpSpPr>
          <p:cNvPr id="273" name="Shape 273"/>
          <p:cNvGrpSpPr/>
          <p:nvPr/>
        </p:nvGrpSpPr>
        <p:grpSpPr>
          <a:xfrm>
            <a:off x="5669425" y="3097775"/>
            <a:ext cx="866700" cy="872400"/>
            <a:chOff x="5669425" y="3097775"/>
            <a:chExt cx="866700" cy="872400"/>
          </a:xfrm>
        </p:grpSpPr>
        <p:sp>
          <p:nvSpPr>
            <p:cNvPr id="274" name="Shape 274"/>
            <p:cNvSpPr txBox="1"/>
            <p:nvPr/>
          </p:nvSpPr>
          <p:spPr>
            <a:xfrm>
              <a:off x="5669425" y="3602675"/>
              <a:ext cx="866700" cy="367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5"/>
                  </a:solidFill>
                  <a:latin typeface="Roboto"/>
                  <a:ea typeface="Roboto"/>
                  <a:cs typeface="Roboto"/>
                  <a:sym typeface="Roboto"/>
                </a:rPr>
                <a:t>padding</a:t>
              </a:r>
              <a:endParaRPr>
                <a:solidFill>
                  <a:schemeClr val="accent5"/>
                </a:solidFill>
                <a:latin typeface="Roboto"/>
                <a:ea typeface="Roboto"/>
                <a:cs typeface="Roboto"/>
                <a:sym typeface="Roboto"/>
              </a:endParaRPr>
            </a:p>
          </p:txBody>
        </p:sp>
        <p:cxnSp>
          <p:nvCxnSpPr>
            <p:cNvPr id="275" name="Shape 275"/>
            <p:cNvCxnSpPr>
              <a:stCxn id="274" idx="0"/>
              <a:endCxn id="271" idx="2"/>
            </p:cNvCxnSpPr>
            <p:nvPr/>
          </p:nvCxnSpPr>
          <p:spPr>
            <a:xfrm rot="10800000">
              <a:off x="6091975" y="3097775"/>
              <a:ext cx="10800" cy="504900"/>
            </a:xfrm>
            <a:prstGeom prst="straightConnector1">
              <a:avLst/>
            </a:prstGeom>
            <a:noFill/>
            <a:ln cap="flat" cmpd="sng" w="9525">
              <a:solidFill>
                <a:schemeClr val="accent5"/>
              </a:solidFill>
              <a:prstDash val="solid"/>
              <a:round/>
              <a:headEnd len="med" w="med" type="none"/>
              <a:tailEnd len="med" w="med" type="triangle"/>
            </a:ln>
          </p:spPr>
        </p:cxnSp>
      </p:grpSp>
      <p:grpSp>
        <p:nvGrpSpPr>
          <p:cNvPr id="276" name="Shape 276"/>
          <p:cNvGrpSpPr/>
          <p:nvPr/>
        </p:nvGrpSpPr>
        <p:grpSpPr>
          <a:xfrm>
            <a:off x="5991586" y="360400"/>
            <a:ext cx="1395000" cy="367500"/>
            <a:chOff x="4798038" y="363944"/>
            <a:chExt cx="1395000" cy="367500"/>
          </a:xfrm>
        </p:grpSpPr>
        <p:sp>
          <p:nvSpPr>
            <p:cNvPr id="277" name="Shape 277"/>
            <p:cNvSpPr/>
            <p:nvPr/>
          </p:nvSpPr>
          <p:spPr>
            <a:xfrm>
              <a:off x="4798038" y="363944"/>
              <a:ext cx="1395000" cy="3675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p:nvPr/>
          </p:nvSpPr>
          <p:spPr>
            <a:xfrm>
              <a:off x="4957188" y="363944"/>
              <a:ext cx="1076700" cy="367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second</a:t>
              </a:r>
              <a:endParaRPr>
                <a:solidFill>
                  <a:srgbClr val="FFFFFF"/>
                </a:solidFill>
                <a:latin typeface="Source Code Pro"/>
                <a:ea typeface="Source Code Pro"/>
                <a:cs typeface="Source Code Pro"/>
                <a:sym typeface="Source Code Pro"/>
              </a:endParaRPr>
            </a:p>
          </p:txBody>
        </p:sp>
        <p:sp>
          <p:nvSpPr>
            <p:cNvPr id="279" name="Shape 279"/>
            <p:cNvSpPr/>
            <p:nvPr/>
          </p:nvSpPr>
          <p:spPr>
            <a:xfrm>
              <a:off x="5085854" y="465711"/>
              <a:ext cx="866700" cy="148200"/>
            </a:xfrm>
            <a:prstGeom prst="rect">
              <a:avLst/>
            </a:prstGeom>
            <a:solidFill>
              <a:srgbClr val="800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FFFF"/>
                  </a:solidFill>
                  <a:latin typeface="Source Code Pro"/>
                  <a:ea typeface="Source Code Pro"/>
                  <a:cs typeface="Source Code Pro"/>
                  <a:sym typeface="Source Code Pro"/>
                </a:rPr>
                <a:t>second</a:t>
              </a:r>
              <a:endParaRPr>
                <a:solidFill>
                  <a:srgbClr val="FFFFFF"/>
                </a:solidFill>
                <a:latin typeface="Source Code Pro"/>
                <a:ea typeface="Source Code Pro"/>
                <a:cs typeface="Source Code Pro"/>
                <a:sym typeface="Source Code Pro"/>
              </a:endParaRPr>
            </a:p>
          </p:txBody>
        </p:sp>
      </p:grpSp>
      <p:grpSp>
        <p:nvGrpSpPr>
          <p:cNvPr id="280" name="Shape 280"/>
          <p:cNvGrpSpPr/>
          <p:nvPr/>
        </p:nvGrpSpPr>
        <p:grpSpPr>
          <a:xfrm>
            <a:off x="5052925" y="866625"/>
            <a:ext cx="2099700" cy="2099700"/>
            <a:chOff x="5052925" y="866625"/>
            <a:chExt cx="2099700" cy="2099700"/>
          </a:xfrm>
        </p:grpSpPr>
        <p:sp>
          <p:nvSpPr>
            <p:cNvPr id="281" name="Shape 281"/>
            <p:cNvSpPr/>
            <p:nvPr/>
          </p:nvSpPr>
          <p:spPr>
            <a:xfrm>
              <a:off x="6746625" y="866625"/>
              <a:ext cx="107700" cy="20997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82" name="Shape 282"/>
            <p:cNvSpPr/>
            <p:nvPr/>
          </p:nvSpPr>
          <p:spPr>
            <a:xfrm rot="5400000">
              <a:off x="6048925" y="1563850"/>
              <a:ext cx="107700" cy="2099700"/>
            </a:xfrm>
            <a:prstGeom prst="upDown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grpSp>
        <p:nvGrpSpPr>
          <p:cNvPr id="283" name="Shape 283"/>
          <p:cNvGrpSpPr/>
          <p:nvPr/>
        </p:nvGrpSpPr>
        <p:grpSpPr>
          <a:xfrm>
            <a:off x="4758882" y="360406"/>
            <a:ext cx="1231200" cy="367500"/>
            <a:chOff x="4798050" y="363950"/>
            <a:chExt cx="1231200" cy="367500"/>
          </a:xfrm>
        </p:grpSpPr>
        <p:sp>
          <p:nvSpPr>
            <p:cNvPr id="284" name="Shape 284"/>
            <p:cNvSpPr/>
            <p:nvPr/>
          </p:nvSpPr>
          <p:spPr>
            <a:xfrm>
              <a:off x="4798050" y="363950"/>
              <a:ext cx="1231200" cy="3675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nvSpPr>
          <p:spPr>
            <a:xfrm>
              <a:off x="4952700" y="363950"/>
              <a:ext cx="921900" cy="367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second</a:t>
              </a:r>
              <a:endParaRPr>
                <a:solidFill>
                  <a:srgbClr val="FFFFFF"/>
                </a:solidFill>
                <a:latin typeface="Source Code Pro"/>
                <a:ea typeface="Source Code Pro"/>
                <a:cs typeface="Source Code Pro"/>
                <a:sym typeface="Source Code Pro"/>
              </a:endParaRPr>
            </a:p>
          </p:txBody>
        </p:sp>
        <p:sp>
          <p:nvSpPr>
            <p:cNvPr id="286" name="Shape 286"/>
            <p:cNvSpPr/>
            <p:nvPr/>
          </p:nvSpPr>
          <p:spPr>
            <a:xfrm>
              <a:off x="5053500" y="473594"/>
              <a:ext cx="720300" cy="148200"/>
            </a:xfrm>
            <a:prstGeom prst="rect">
              <a:avLst/>
            </a:prstGeom>
            <a:solidFill>
              <a:srgbClr val="800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first</a:t>
              </a:r>
              <a:endParaRPr>
                <a:solidFill>
                  <a:srgbClr val="FFFFFF"/>
                </a:solidFill>
                <a:latin typeface="Source Code Pro"/>
                <a:ea typeface="Source Code Pro"/>
                <a:cs typeface="Source Code Pro"/>
                <a:sym typeface="Source Code Pro"/>
              </a:endParaRPr>
            </a:p>
          </p:txBody>
        </p:sp>
      </p:grpSp>
      <p:sp>
        <p:nvSpPr>
          <p:cNvPr id="287" name="Shape 287">
            <a:hlinkClick r:id="rId3"/>
          </p:cNvPr>
          <p:cNvSpPr/>
          <p:nvPr/>
        </p:nvSpPr>
        <p:spPr>
          <a:xfrm>
            <a:off x="0" y="5016500"/>
            <a:ext cx="2095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9"/>
                                        </p:tgtEl>
                                      </p:cBhvr>
                                    </p:animEffect>
                                    <p:set>
                                      <p:cBhvr>
                                        <p:cTn dur="1" fill="hold">
                                          <p:stCondLst>
                                            <p:cond delay="500"/>
                                          </p:stCondLst>
                                        </p:cTn>
                                        <p:tgtEl>
                                          <p:spTgt spid="26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6"/>
                                        </p:tgtEl>
                                      </p:cBhvr>
                                    </p:animEffect>
                                    <p:set>
                                      <p:cBhvr>
                                        <p:cTn dur="1" fill="hold">
                                          <p:stCondLst>
                                            <p:cond delay="500"/>
                                          </p:stCondLst>
                                        </p:cTn>
                                        <p:tgtEl>
                                          <p:spTgt spid="2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3"/>
                                        </p:tgtEl>
                                      </p:cBhvr>
                                    </p:animEffect>
                                    <p:set>
                                      <p:cBhvr>
                                        <p:cTn dur="1" fill="hold">
                                          <p:stCondLst>
                                            <p:cond delay="500"/>
                                          </p:stCondLst>
                                        </p:cTn>
                                        <p:tgtEl>
                                          <p:spTgt spid="2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run-in</a:t>
            </a:r>
            <a:endParaRPr/>
          </a:p>
        </p:txBody>
      </p:sp>
      <p:sp>
        <p:nvSpPr>
          <p:cNvPr id="293" name="Shape 293"/>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element generates a run-in box. Run-in elements act like inlines or blocks, depending on the surrounding elements.</a:t>
            </a:r>
            <a:endParaRPr/>
          </a:p>
          <a:p>
            <a:pPr indent="-342900" lvl="0" marL="457200" rtl="0">
              <a:spcBef>
                <a:spcPts val="1600"/>
              </a:spcBef>
              <a:spcAft>
                <a:spcPts val="0"/>
              </a:spcAft>
              <a:buSzPts val="1800"/>
              <a:buChar char="●"/>
            </a:pPr>
            <a:r>
              <a:rPr lang="en" sz="1800"/>
              <a:t>If the run-in box contains a block box, same as block.</a:t>
            </a:r>
            <a:endParaRPr sz="1800"/>
          </a:p>
          <a:p>
            <a:pPr indent="-342900" lvl="0" marL="457200" rtl="0">
              <a:spcBef>
                <a:spcPts val="0"/>
              </a:spcBef>
              <a:spcAft>
                <a:spcPts val="0"/>
              </a:spcAft>
              <a:buSzPts val="1800"/>
              <a:buChar char="●"/>
            </a:pPr>
            <a:r>
              <a:rPr lang="en" sz="1800"/>
              <a:t>If a block box follows the run-in box, the run-in box becomes the first inline box of the block box.</a:t>
            </a:r>
            <a:endParaRPr sz="1800"/>
          </a:p>
          <a:p>
            <a:pPr indent="-342900" lvl="0" marL="457200" rtl="0">
              <a:spcBef>
                <a:spcPts val="0"/>
              </a:spcBef>
              <a:spcAft>
                <a:spcPts val="0"/>
              </a:spcAft>
              <a:buSzPts val="1800"/>
              <a:buChar char="●"/>
            </a:pPr>
            <a:r>
              <a:rPr lang="en" sz="1800"/>
              <a:t>If an inline box follows, the run-in box becomes a block box.</a:t>
            </a:r>
            <a:endParaRPr sz="1800"/>
          </a:p>
        </p:txBody>
      </p:sp>
      <p:grpSp>
        <p:nvGrpSpPr>
          <p:cNvPr id="294" name="Shape 294"/>
          <p:cNvGrpSpPr/>
          <p:nvPr/>
        </p:nvGrpSpPr>
        <p:grpSpPr>
          <a:xfrm>
            <a:off x="7009277" y="249775"/>
            <a:ext cx="1822419" cy="644925"/>
            <a:chOff x="7009277" y="249775"/>
            <a:chExt cx="1822419" cy="644925"/>
          </a:xfrm>
        </p:grpSpPr>
        <p:pic>
          <p:nvPicPr>
            <p:cNvPr id="295" name="Shape 295"/>
            <p:cNvPicPr preferRelativeResize="0"/>
            <p:nvPr/>
          </p:nvPicPr>
          <p:blipFill>
            <a:blip r:embed="rId3">
              <a:alphaModFix/>
            </a:blip>
            <a:stretch>
              <a:fillRect/>
            </a:stretch>
          </p:blipFill>
          <p:spPr>
            <a:xfrm>
              <a:off x="8390771" y="249775"/>
              <a:ext cx="440925" cy="644925"/>
            </a:xfrm>
            <a:prstGeom prst="rect">
              <a:avLst/>
            </a:prstGeom>
            <a:noFill/>
            <a:ln>
              <a:noFill/>
            </a:ln>
          </p:spPr>
        </p:pic>
        <p:sp>
          <p:nvSpPr>
            <p:cNvPr id="296" name="Shape 296"/>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
                  <a:solidFill>
                    <a:srgbClr val="FFFFFF"/>
                  </a:solidFill>
                  <a:latin typeface="Merriweather"/>
                  <a:ea typeface="Merriweather"/>
                  <a:cs typeface="Merriweather"/>
                  <a:sym typeface="Merriweather"/>
                </a:rPr>
                <a:t>Experimental</a:t>
              </a:r>
              <a:endParaRPr>
                <a:solidFill>
                  <a:srgbClr val="FFFFFF"/>
                </a:solidFill>
                <a:latin typeface="Merriweather"/>
                <a:ea typeface="Merriweather"/>
                <a:cs typeface="Merriweather"/>
                <a:sym typeface="Merriweather"/>
              </a:endParaRPr>
            </a:p>
          </p:txBody>
        </p:sp>
      </p:grpSp>
      <p:sp>
        <p:nvSpPr>
          <p:cNvPr id="297" name="Shape 297">
            <a:hlinkClick r:id="rId4"/>
          </p:cNvPr>
          <p:cNvSpPr/>
          <p:nvPr/>
        </p:nvSpPr>
        <p:spPr>
          <a:xfrm>
            <a:off x="0" y="5016500"/>
            <a:ext cx="2286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5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5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animEffect filter="fade" transition="in">
                                      <p:cBhvr>
                                        <p:cTn dur="500"/>
                                        <p:tgtEl>
                                          <p:spTgt spid="29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idx="1" type="body"/>
          </p:nvPr>
        </p:nvSpPr>
        <p:spPr>
          <a:xfrm>
            <a:off x="4733625" y="1259650"/>
            <a:ext cx="4274400" cy="1666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800">
                <a:solidFill>
                  <a:srgbClr val="800080"/>
                </a:solidFill>
              </a:rPr>
              <a:t>Cupcake Ipsum</a:t>
            </a:r>
            <a:r>
              <a:rPr lang="en" sz="1400">
                <a:solidFill>
                  <a:schemeClr val="accent1"/>
                </a:solidFill>
              </a:rPr>
              <a:t> </a:t>
            </a:r>
            <a:r>
              <a:rPr lang="en" sz="1200">
                <a:solidFill>
                  <a:schemeClr val="accent1"/>
                </a:solidFill>
              </a:rPr>
              <a:t>Cake chocolate bar gummi bears sweet roll pudding dragée lemon drops. Cake fruitcake jelly beans dessert sweet roll lollipop. Fruitcake bear claw powder.</a:t>
            </a:r>
            <a:endParaRPr sz="1200">
              <a:solidFill>
                <a:schemeClr val="accent1"/>
              </a:solidFill>
            </a:endParaRPr>
          </a:p>
        </p:txBody>
      </p:sp>
      <p:sp>
        <p:nvSpPr>
          <p:cNvPr id="303" name="Shape 303"/>
          <p:cNvSpPr txBox="1"/>
          <p:nvPr>
            <p:ph idx="2" type="body"/>
          </p:nvPr>
        </p:nvSpPr>
        <p:spPr>
          <a:xfrm>
            <a:off x="304800" y="500925"/>
            <a:ext cx="3704400" cy="4162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h3</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run-in</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808080"/>
                </a:solidFill>
                <a:latin typeface="Source Code Pro"/>
                <a:ea typeface="Source Code Pro"/>
                <a:cs typeface="Source Code Pro"/>
                <a:sym typeface="Source Code Pro"/>
              </a:rPr>
              <a: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Cupcake Ipsum</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Cake chocolate bar gummi bears sweet roll pudding dragée lemon drops. Cake fruitcake jelly beans dessert sweet roll lollipop. Fruitcake bear claw powder.</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endParaRPr sz="1200">
              <a:latin typeface="Source Code Pro"/>
              <a:ea typeface="Source Code Pro"/>
              <a:cs typeface="Source Code Pro"/>
              <a:sym typeface="Source Code Pro"/>
            </a:endParaRPr>
          </a:p>
        </p:txBody>
      </p:sp>
      <p:graphicFrame>
        <p:nvGraphicFramePr>
          <p:cNvPr id="304" name="Shape 304"/>
          <p:cNvGraphicFramePr/>
          <p:nvPr/>
        </p:nvGraphicFramePr>
        <p:xfrm>
          <a:off x="4733625" y="3847405"/>
          <a:ext cx="3000000" cy="3000000"/>
        </p:xfrm>
        <a:graphic>
          <a:graphicData uri="http://schemas.openxmlformats.org/drawingml/2006/table">
            <a:tbl>
              <a:tblPr>
                <a:noFill/>
                <a:tableStyleId>{B05BE6F2-9EBF-41E3-A6EE-67C3A285A3EB}</a:tableStyleId>
              </a:tblPr>
              <a:tblGrid>
                <a:gridCol w="708100"/>
                <a:gridCol w="714550"/>
                <a:gridCol w="714550"/>
                <a:gridCol w="714550"/>
                <a:gridCol w="714550"/>
                <a:gridCol w="708100"/>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1-32</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8</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7-15</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1-8</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r>
            </a:tbl>
          </a:graphicData>
        </a:graphic>
      </p:graphicFrame>
      <p:pic>
        <p:nvPicPr>
          <p:cNvPr id="305" name="Shape 305"/>
          <p:cNvPicPr preferRelativeResize="0"/>
          <p:nvPr/>
        </p:nvPicPr>
        <p:blipFill>
          <a:blip r:embed="rId3">
            <a:alphaModFix/>
          </a:blip>
          <a:stretch>
            <a:fillRect/>
          </a:stretch>
        </p:blipFill>
        <p:spPr>
          <a:xfrm>
            <a:off x="4960658" y="3930580"/>
            <a:ext cx="254650" cy="254650"/>
          </a:xfrm>
          <a:prstGeom prst="rect">
            <a:avLst/>
          </a:prstGeom>
          <a:noFill/>
          <a:ln>
            <a:noFill/>
          </a:ln>
        </p:spPr>
      </p:pic>
      <p:pic>
        <p:nvPicPr>
          <p:cNvPr id="306" name="Shape 306"/>
          <p:cNvPicPr preferRelativeResize="0"/>
          <p:nvPr/>
        </p:nvPicPr>
        <p:blipFill>
          <a:blip r:embed="rId4">
            <a:alphaModFix/>
          </a:blip>
          <a:stretch>
            <a:fillRect/>
          </a:stretch>
        </p:blipFill>
        <p:spPr>
          <a:xfrm>
            <a:off x="5604051" y="3930580"/>
            <a:ext cx="381950" cy="254650"/>
          </a:xfrm>
          <a:prstGeom prst="rect">
            <a:avLst/>
          </a:prstGeom>
          <a:noFill/>
          <a:ln>
            <a:noFill/>
          </a:ln>
        </p:spPr>
      </p:pic>
      <p:pic>
        <p:nvPicPr>
          <p:cNvPr id="307" name="Shape 307"/>
          <p:cNvPicPr preferRelativeResize="0"/>
          <p:nvPr/>
        </p:nvPicPr>
        <p:blipFill rotWithShape="1">
          <a:blip r:embed="rId5">
            <a:alphaModFix/>
          </a:blip>
          <a:srcRect b="7773" l="8707" r="8125" t="8285"/>
          <a:stretch/>
        </p:blipFill>
        <p:spPr>
          <a:xfrm>
            <a:off x="6390053" y="3929405"/>
            <a:ext cx="254650" cy="256995"/>
          </a:xfrm>
          <a:prstGeom prst="rect">
            <a:avLst/>
          </a:prstGeom>
          <a:noFill/>
          <a:ln>
            <a:noFill/>
          </a:ln>
        </p:spPr>
      </p:pic>
      <p:pic>
        <p:nvPicPr>
          <p:cNvPr id="308" name="Shape 308"/>
          <p:cNvPicPr preferRelativeResize="0"/>
          <p:nvPr/>
        </p:nvPicPr>
        <p:blipFill rotWithShape="1">
          <a:blip r:embed="rId6">
            <a:alphaModFix/>
          </a:blip>
          <a:srcRect b="18597" l="33580" r="32216" t="19077"/>
          <a:stretch/>
        </p:blipFill>
        <p:spPr>
          <a:xfrm>
            <a:off x="8490019" y="3916155"/>
            <a:ext cx="296373" cy="283500"/>
          </a:xfrm>
          <a:prstGeom prst="rect">
            <a:avLst/>
          </a:prstGeom>
          <a:noFill/>
          <a:ln>
            <a:noFill/>
          </a:ln>
        </p:spPr>
      </p:pic>
      <p:pic>
        <p:nvPicPr>
          <p:cNvPr id="309" name="Shape 309"/>
          <p:cNvPicPr preferRelativeResize="0"/>
          <p:nvPr/>
        </p:nvPicPr>
        <p:blipFill rotWithShape="1">
          <a:blip r:embed="rId7">
            <a:alphaModFix/>
          </a:blip>
          <a:srcRect b="7056" l="6040" r="6539" t="6677"/>
          <a:stretch/>
        </p:blipFill>
        <p:spPr>
          <a:xfrm>
            <a:off x="7816649" y="3932255"/>
            <a:ext cx="254649" cy="251298"/>
          </a:xfrm>
          <a:prstGeom prst="rect">
            <a:avLst/>
          </a:prstGeom>
          <a:noFill/>
          <a:ln>
            <a:noFill/>
          </a:ln>
        </p:spPr>
      </p:pic>
      <p:sp>
        <p:nvSpPr>
          <p:cNvPr id="310" name="Shape 310"/>
          <p:cNvSpPr txBox="1"/>
          <p:nvPr/>
        </p:nvSpPr>
        <p:spPr>
          <a:xfrm>
            <a:off x="4733625" y="34668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pic>
        <p:nvPicPr>
          <p:cNvPr id="311" name="Shape 311"/>
          <p:cNvPicPr preferRelativeResize="0"/>
          <p:nvPr/>
        </p:nvPicPr>
        <p:blipFill rotWithShape="1">
          <a:blip r:embed="rId8">
            <a:alphaModFix/>
          </a:blip>
          <a:srcRect b="4690" l="5466" r="2341" t="4581"/>
          <a:stretch/>
        </p:blipFill>
        <p:spPr>
          <a:xfrm>
            <a:off x="7108298" y="3932605"/>
            <a:ext cx="254650" cy="250595"/>
          </a:xfrm>
          <a:prstGeom prst="rect">
            <a:avLst/>
          </a:prstGeom>
          <a:noFill/>
          <a:ln>
            <a:noFill/>
          </a:ln>
        </p:spPr>
      </p:pic>
      <p:grpSp>
        <p:nvGrpSpPr>
          <p:cNvPr id="312" name="Shape 312"/>
          <p:cNvGrpSpPr/>
          <p:nvPr/>
        </p:nvGrpSpPr>
        <p:grpSpPr>
          <a:xfrm>
            <a:off x="7009277" y="249775"/>
            <a:ext cx="1822419" cy="644925"/>
            <a:chOff x="7009277" y="249775"/>
            <a:chExt cx="1822419" cy="644925"/>
          </a:xfrm>
        </p:grpSpPr>
        <p:pic>
          <p:nvPicPr>
            <p:cNvPr id="313" name="Shape 313"/>
            <p:cNvPicPr preferRelativeResize="0"/>
            <p:nvPr/>
          </p:nvPicPr>
          <p:blipFill>
            <a:blip r:embed="rId9">
              <a:alphaModFix/>
            </a:blip>
            <a:stretch>
              <a:fillRect/>
            </a:stretch>
          </p:blipFill>
          <p:spPr>
            <a:xfrm>
              <a:off x="8390771" y="249775"/>
              <a:ext cx="440925" cy="644925"/>
            </a:xfrm>
            <a:prstGeom prst="rect">
              <a:avLst/>
            </a:prstGeom>
            <a:noFill/>
            <a:ln>
              <a:noFill/>
            </a:ln>
          </p:spPr>
        </p:pic>
        <p:sp>
          <p:nvSpPr>
            <p:cNvPr id="314" name="Shape 314"/>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666666"/>
                  </a:solidFill>
                  <a:latin typeface="Merriweather"/>
                  <a:ea typeface="Merriweather"/>
                  <a:cs typeface="Merriweather"/>
                  <a:sym typeface="Merriweather"/>
                </a:rPr>
                <a:t>Experimental</a:t>
              </a:r>
              <a:endParaRPr>
                <a:solidFill>
                  <a:srgbClr val="666666"/>
                </a:solidFill>
                <a:latin typeface="Merriweather"/>
                <a:ea typeface="Merriweather"/>
                <a:cs typeface="Merriweather"/>
                <a:sym typeface="Merriweather"/>
              </a:endParaRPr>
            </a:p>
          </p:txBody>
        </p:sp>
      </p:grpSp>
      <p:sp>
        <p:nvSpPr>
          <p:cNvPr id="315" name="Shape 315">
            <a:hlinkClick r:id="rId10"/>
          </p:cNvPr>
          <p:cNvSpPr/>
          <p:nvPr/>
        </p:nvSpPr>
        <p:spPr>
          <a:xfrm>
            <a:off x="0" y="5016500"/>
            <a:ext cx="2476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321" name="Shape 321"/>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Source Code Pro"/>
                <a:ea typeface="Source Code Pro"/>
                <a:cs typeface="Source Code Pro"/>
                <a:sym typeface="Source Code Pro"/>
              </a:rPr>
              <a:t>&lt;display-inside&gt;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These keywords specify the element’s inner display type, which defines the type of formatting context that lays out its contents (assuming it is a non-replaced element).</a:t>
            </a:r>
            <a:endParaRPr/>
          </a:p>
        </p:txBody>
      </p:sp>
      <p:sp>
        <p:nvSpPr>
          <p:cNvPr id="322" name="Shape 322"/>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b="1" lang="en">
                <a:solidFill>
                  <a:schemeClr val="accent5"/>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grpSp>
        <p:nvGrpSpPr>
          <p:cNvPr id="323" name="Shape 323"/>
          <p:cNvGrpSpPr/>
          <p:nvPr/>
        </p:nvGrpSpPr>
        <p:grpSpPr>
          <a:xfrm>
            <a:off x="6006344" y="282740"/>
            <a:ext cx="2554856" cy="1634100"/>
            <a:chOff x="6006344" y="-119089"/>
            <a:chExt cx="2554856" cy="1634100"/>
          </a:xfrm>
        </p:grpSpPr>
        <p:cxnSp>
          <p:nvCxnSpPr>
            <p:cNvPr id="324" name="Shape 324"/>
            <p:cNvCxnSpPr/>
            <p:nvPr/>
          </p:nvCxnSpPr>
          <p:spPr>
            <a:xfrm>
              <a:off x="6006344" y="698424"/>
              <a:ext cx="753000" cy="0"/>
            </a:xfrm>
            <a:prstGeom prst="straightConnector1">
              <a:avLst/>
            </a:prstGeom>
            <a:noFill/>
            <a:ln cap="flat" cmpd="sng" w="9525">
              <a:solidFill>
                <a:schemeClr val="accent5"/>
              </a:solidFill>
              <a:prstDash val="solid"/>
              <a:round/>
              <a:headEnd len="med" w="med" type="none"/>
              <a:tailEnd len="med" w="med" type="triangle"/>
            </a:ln>
          </p:spPr>
        </p:cxnSp>
        <p:sp>
          <p:nvSpPr>
            <p:cNvPr id="325" name="Shape 325"/>
            <p:cNvSpPr txBox="1"/>
            <p:nvPr/>
          </p:nvSpPr>
          <p:spPr>
            <a:xfrm>
              <a:off x="6831100" y="-119089"/>
              <a:ext cx="1730100" cy="1634100"/>
            </a:xfrm>
            <a:prstGeom prst="rect">
              <a:avLst/>
            </a:prstGeom>
            <a:noFill/>
            <a:ln>
              <a:noFill/>
            </a:ln>
          </p:spPr>
          <p:txBody>
            <a:bodyPr anchorCtr="0" anchor="ctr" bIns="91425" lIns="91425" spcFirstLastPara="1" rIns="91425" wrap="square" tIns="91425">
              <a:noAutofit/>
            </a:bodyPr>
            <a:lstStyle/>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flow-root</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flex</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grid</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subgrid</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ruby</a:t>
              </a:r>
              <a:endParaRPr sz="1200">
                <a:solidFill>
                  <a:schemeClr val="accent5"/>
                </a:solidFill>
                <a:latin typeface="Source Code Pro"/>
                <a:ea typeface="Source Code Pro"/>
                <a:cs typeface="Source Code Pro"/>
                <a:sym typeface="Source Code Pro"/>
              </a:endParaRPr>
            </a:p>
          </p:txBody>
        </p:sp>
        <p:sp>
          <p:nvSpPr>
            <p:cNvPr id="326" name="Shape 326"/>
            <p:cNvSpPr/>
            <p:nvPr/>
          </p:nvSpPr>
          <p:spPr>
            <a:xfrm>
              <a:off x="6889375" y="-40265"/>
              <a:ext cx="134400" cy="1503300"/>
            </a:xfrm>
            <a:prstGeom prst="leftBrace">
              <a:avLst>
                <a:gd fmla="val 8333"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grpSp>
      <p:sp>
        <p:nvSpPr>
          <p:cNvPr id="327" name="Shape 327">
            <a:hlinkClick r:id="rId3"/>
          </p:cNvPr>
          <p:cNvSpPr/>
          <p:nvPr/>
        </p:nvSpPr>
        <p:spPr>
          <a:xfrm>
            <a:off x="0" y="5016500"/>
            <a:ext cx="2667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flow-root</a:t>
            </a:r>
            <a:endParaRPr/>
          </a:p>
        </p:txBody>
      </p:sp>
      <p:sp>
        <p:nvSpPr>
          <p:cNvPr id="333" name="Shape 333"/>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 element generates a block element box that establishes a new block formatting context.</a:t>
            </a:r>
            <a:endParaRPr sz="1800"/>
          </a:p>
        </p:txBody>
      </p:sp>
      <p:grpSp>
        <p:nvGrpSpPr>
          <p:cNvPr id="334" name="Shape 334"/>
          <p:cNvGrpSpPr/>
          <p:nvPr/>
        </p:nvGrpSpPr>
        <p:grpSpPr>
          <a:xfrm>
            <a:off x="7009277" y="249775"/>
            <a:ext cx="1822419" cy="644925"/>
            <a:chOff x="7009277" y="249775"/>
            <a:chExt cx="1822419" cy="644925"/>
          </a:xfrm>
        </p:grpSpPr>
        <p:pic>
          <p:nvPicPr>
            <p:cNvPr id="335" name="Shape 335"/>
            <p:cNvPicPr preferRelativeResize="0"/>
            <p:nvPr/>
          </p:nvPicPr>
          <p:blipFill>
            <a:blip r:embed="rId3">
              <a:alphaModFix/>
            </a:blip>
            <a:stretch>
              <a:fillRect/>
            </a:stretch>
          </p:blipFill>
          <p:spPr>
            <a:xfrm>
              <a:off x="8390771" y="249775"/>
              <a:ext cx="440925" cy="644925"/>
            </a:xfrm>
            <a:prstGeom prst="rect">
              <a:avLst/>
            </a:prstGeom>
            <a:noFill/>
            <a:ln>
              <a:noFill/>
            </a:ln>
          </p:spPr>
        </p:pic>
        <p:sp>
          <p:nvSpPr>
            <p:cNvPr id="336" name="Shape 336"/>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Merriweather"/>
                  <a:ea typeface="Merriweather"/>
                  <a:cs typeface="Merriweather"/>
                  <a:sym typeface="Merriweather"/>
                </a:rPr>
                <a:t>Experimental</a:t>
              </a:r>
              <a:endParaRPr>
                <a:solidFill>
                  <a:srgbClr val="FFFFFF"/>
                </a:solidFill>
                <a:latin typeface="Merriweather"/>
                <a:ea typeface="Merriweather"/>
                <a:cs typeface="Merriweather"/>
                <a:sym typeface="Merriweather"/>
              </a:endParaRPr>
            </a:p>
          </p:txBody>
        </p:sp>
      </p:grpSp>
      <p:sp>
        <p:nvSpPr>
          <p:cNvPr id="337" name="Shape 337"/>
          <p:cNvSpPr/>
          <p:nvPr/>
        </p:nvSpPr>
        <p:spPr>
          <a:xfrm>
            <a:off x="0" y="3269250"/>
            <a:ext cx="9144000" cy="17472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aphicFrame>
        <p:nvGraphicFramePr>
          <p:cNvPr id="338" name="Shape 338"/>
          <p:cNvGraphicFramePr/>
          <p:nvPr/>
        </p:nvGraphicFramePr>
        <p:xfrm>
          <a:off x="271400" y="38476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58</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53</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45</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r>
            </a:tbl>
          </a:graphicData>
        </a:graphic>
      </p:graphicFrame>
      <p:grpSp>
        <p:nvGrpSpPr>
          <p:cNvPr id="339" name="Shape 339"/>
          <p:cNvGrpSpPr/>
          <p:nvPr/>
        </p:nvGrpSpPr>
        <p:grpSpPr>
          <a:xfrm>
            <a:off x="271400" y="3467025"/>
            <a:ext cx="7946142" cy="732830"/>
            <a:chOff x="271400" y="3467025"/>
            <a:chExt cx="7946142" cy="732830"/>
          </a:xfrm>
        </p:grpSpPr>
        <p:sp>
          <p:nvSpPr>
            <p:cNvPr id="340" name="Shape 340"/>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grpSp>
          <p:nvGrpSpPr>
            <p:cNvPr id="341" name="Shape 341"/>
            <p:cNvGrpSpPr/>
            <p:nvPr/>
          </p:nvGrpSpPr>
          <p:grpSpPr>
            <a:xfrm>
              <a:off x="856920" y="3916355"/>
              <a:ext cx="7360623" cy="283500"/>
              <a:chOff x="856920" y="3916355"/>
              <a:chExt cx="7360623" cy="283500"/>
            </a:xfrm>
          </p:grpSpPr>
          <p:pic>
            <p:nvPicPr>
              <p:cNvPr id="342" name="Shape 342"/>
              <p:cNvPicPr preferRelativeResize="0"/>
              <p:nvPr/>
            </p:nvPicPr>
            <p:blipFill>
              <a:blip r:embed="rId4">
                <a:alphaModFix/>
              </a:blip>
              <a:stretch>
                <a:fillRect/>
              </a:stretch>
            </p:blipFill>
            <p:spPr>
              <a:xfrm>
                <a:off x="856920" y="3930780"/>
                <a:ext cx="254650" cy="254650"/>
              </a:xfrm>
              <a:prstGeom prst="rect">
                <a:avLst/>
              </a:prstGeom>
              <a:noFill/>
              <a:ln>
                <a:noFill/>
              </a:ln>
            </p:spPr>
          </p:pic>
          <p:pic>
            <p:nvPicPr>
              <p:cNvPr id="343" name="Shape 343"/>
              <p:cNvPicPr preferRelativeResize="0"/>
              <p:nvPr/>
            </p:nvPicPr>
            <p:blipFill>
              <a:blip r:embed="rId5">
                <a:alphaModFix/>
              </a:blip>
              <a:stretch>
                <a:fillRect/>
              </a:stretch>
            </p:blipFill>
            <p:spPr>
              <a:xfrm>
                <a:off x="2197090" y="3930780"/>
                <a:ext cx="381949" cy="254650"/>
              </a:xfrm>
              <a:prstGeom prst="rect">
                <a:avLst/>
              </a:prstGeom>
              <a:noFill/>
              <a:ln>
                <a:noFill/>
              </a:ln>
            </p:spPr>
          </p:pic>
          <p:pic>
            <p:nvPicPr>
              <p:cNvPr id="344" name="Shape 344"/>
              <p:cNvPicPr preferRelativeResize="0"/>
              <p:nvPr/>
            </p:nvPicPr>
            <p:blipFill rotWithShape="1">
              <a:blip r:embed="rId6">
                <a:alphaModFix/>
              </a:blip>
              <a:srcRect b="7773" l="8707" r="8125" t="8285"/>
              <a:stretch/>
            </p:blipFill>
            <p:spPr>
              <a:xfrm>
                <a:off x="3681328" y="3929605"/>
                <a:ext cx="254650" cy="256995"/>
              </a:xfrm>
              <a:prstGeom prst="rect">
                <a:avLst/>
              </a:prstGeom>
              <a:noFill/>
              <a:ln>
                <a:noFill/>
              </a:ln>
            </p:spPr>
          </p:pic>
          <p:pic>
            <p:nvPicPr>
              <p:cNvPr id="345" name="Shape 345"/>
              <p:cNvPicPr preferRelativeResize="0"/>
              <p:nvPr/>
            </p:nvPicPr>
            <p:blipFill rotWithShape="1">
              <a:blip r:embed="rId7">
                <a:alphaModFix/>
              </a:blip>
              <a:srcRect b="18597" l="33580" r="32216" t="19077"/>
              <a:stretch/>
            </p:blipFill>
            <p:spPr>
              <a:xfrm>
                <a:off x="7921169" y="3916355"/>
                <a:ext cx="296373" cy="283500"/>
              </a:xfrm>
              <a:prstGeom prst="rect">
                <a:avLst/>
              </a:prstGeom>
              <a:noFill/>
              <a:ln>
                <a:noFill/>
              </a:ln>
            </p:spPr>
          </p:pic>
          <p:pic>
            <p:nvPicPr>
              <p:cNvPr id="346" name="Shape 346"/>
              <p:cNvPicPr preferRelativeResize="0"/>
              <p:nvPr/>
            </p:nvPicPr>
            <p:blipFill rotWithShape="1">
              <a:blip r:embed="rId8">
                <a:alphaModFix/>
              </a:blip>
              <a:srcRect b="7056" l="6040" r="6539" t="6677"/>
              <a:stretch/>
            </p:blipFill>
            <p:spPr>
              <a:xfrm>
                <a:off x="6544424" y="3932455"/>
                <a:ext cx="254649" cy="251298"/>
              </a:xfrm>
              <a:prstGeom prst="rect">
                <a:avLst/>
              </a:prstGeom>
              <a:noFill/>
              <a:ln>
                <a:noFill/>
              </a:ln>
            </p:spPr>
          </p:pic>
          <p:pic>
            <p:nvPicPr>
              <p:cNvPr id="347" name="Shape 347"/>
              <p:cNvPicPr preferRelativeResize="0"/>
              <p:nvPr/>
            </p:nvPicPr>
            <p:blipFill rotWithShape="1">
              <a:blip r:embed="rId9">
                <a:alphaModFix/>
              </a:blip>
              <a:srcRect b="4690" l="5466" r="2341" t="4581"/>
              <a:stretch/>
            </p:blipFill>
            <p:spPr>
              <a:xfrm>
                <a:off x="5112873" y="3932805"/>
                <a:ext cx="254650" cy="250595"/>
              </a:xfrm>
              <a:prstGeom prst="rect">
                <a:avLst/>
              </a:prstGeom>
              <a:noFill/>
              <a:ln>
                <a:noFill/>
              </a:ln>
            </p:spPr>
          </p:pic>
        </p:grpSp>
      </p:grpSp>
      <p:sp>
        <p:nvSpPr>
          <p:cNvPr id="348" name="Shape 348">
            <a:hlinkClick r:id="rId10"/>
          </p:cNvPr>
          <p:cNvSpPr/>
          <p:nvPr/>
        </p:nvSpPr>
        <p:spPr>
          <a:xfrm>
            <a:off x="0" y="5016500"/>
            <a:ext cx="2857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500"/>
                                        <p:tgtEl>
                                          <p:spTgt spid="3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p:nvPr/>
        </p:nvSpPr>
        <p:spPr>
          <a:xfrm>
            <a:off x="4785850" y="2252539"/>
            <a:ext cx="3934800" cy="1734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rgbClr val="D7BA7D"/>
                </a:solidFill>
                <a:latin typeface="Source Code Pro"/>
                <a:ea typeface="Source Code Pro"/>
                <a:cs typeface="Source Code Pro"/>
                <a:sym typeface="Source Code Pro"/>
              </a:rPr>
              <a:t>h3</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margin-right</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float</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left</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7BA7D"/>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background</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purple</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margin-bottom</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7BA7D"/>
                </a:solidFill>
                <a:latin typeface="Source Code Pro"/>
                <a:ea typeface="Source Code Pro"/>
                <a:cs typeface="Source Code Pro"/>
                <a:sym typeface="Source Code Pro"/>
              </a:rPr>
              <a:t>div.example</a:t>
            </a:r>
            <a:r>
              <a:rPr lang="en" sz="1200">
                <a:solidFill>
                  <a:srgbClr val="D4D4D4"/>
                </a:solidFill>
                <a:latin typeface="Source Code Pro"/>
                <a:ea typeface="Source Code Pro"/>
                <a:cs typeface="Source Code Pro"/>
                <a:sym typeface="Source Code Pro"/>
              </a:rPr>
              <a:t> {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flow-root; }</a:t>
            </a:r>
            <a:endParaRPr sz="12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200">
                <a:solidFill>
                  <a:srgbClr val="FFFFFF"/>
                </a:solidFill>
                <a:latin typeface="Source Code Pro"/>
                <a:ea typeface="Source Code Pro"/>
                <a:cs typeface="Source Code Pro"/>
                <a:sym typeface="Source Code Pro"/>
              </a:rPr>
              <a:t>--</a:t>
            </a:r>
            <a:endParaRPr sz="1200">
              <a:solidFill>
                <a:srgbClr val="FFFFFF"/>
              </a:solidFill>
              <a:latin typeface="Source Code Pro"/>
              <a:ea typeface="Source Code Pro"/>
              <a:cs typeface="Source Code Pro"/>
              <a:sym typeface="Source Code Pro"/>
            </a:endParaRPr>
          </a:p>
          <a:p>
            <a:pPr indent="0" lvl="0" marL="0" rtl="0">
              <a:lnSpc>
                <a:spcPct val="115000"/>
              </a:lnSpc>
              <a:spcBef>
                <a:spcPts val="16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a:t>
            </a:r>
            <a:r>
              <a:rPr lang="en" sz="1200">
                <a:solidFill>
                  <a:srgbClr val="D7BA7D"/>
                </a:solidFill>
                <a:latin typeface="Source Code Pro"/>
                <a:ea typeface="Source Code Pro"/>
                <a:cs typeface="Source Code Pro"/>
                <a:sym typeface="Source Code Pro"/>
              </a:rPr>
              <a:t>example</a:t>
            </a:r>
            <a:r>
              <a:rPr lang="en" sz="1200">
                <a:solidFill>
                  <a:srgbClr val="CE9178"/>
                </a:solidFill>
                <a:latin typeface="Source Code Pro"/>
                <a:ea typeface="Source Code Pro"/>
                <a:cs typeface="Source Code Pro"/>
                <a:sym typeface="Source Code Pro"/>
              </a:rPr>
              <a:t>"</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Cupcake Ipsum</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Cake chocolate bar gummi bears...</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Bacon Ipsum</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h3</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Filet mignon beef ham ribeye tail...</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p</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sp>
        <p:nvSpPr>
          <p:cNvPr id="355" name="Shape 355"/>
          <p:cNvSpPr/>
          <p:nvPr/>
        </p:nvSpPr>
        <p:spPr>
          <a:xfrm>
            <a:off x="4785850" y="1624789"/>
            <a:ext cx="3934800" cy="5400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 name="Shape 356"/>
          <p:cNvSpPr txBox="1"/>
          <p:nvPr/>
        </p:nvSpPr>
        <p:spPr>
          <a:xfrm>
            <a:off x="4709650" y="1703031"/>
            <a:ext cx="1458300" cy="3549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b="1" lang="en">
                <a:latin typeface="Roboto"/>
                <a:ea typeface="Roboto"/>
                <a:cs typeface="Roboto"/>
                <a:sym typeface="Roboto"/>
              </a:rPr>
              <a:t>Cupcake Ipsum</a:t>
            </a:r>
            <a:endParaRPr b="1">
              <a:latin typeface="Roboto"/>
              <a:ea typeface="Roboto"/>
              <a:cs typeface="Roboto"/>
              <a:sym typeface="Roboto"/>
            </a:endParaRPr>
          </a:p>
        </p:txBody>
      </p:sp>
      <p:sp>
        <p:nvSpPr>
          <p:cNvPr id="357" name="Shape 357"/>
          <p:cNvSpPr txBox="1"/>
          <p:nvPr/>
        </p:nvSpPr>
        <p:spPr>
          <a:xfrm>
            <a:off x="4709650" y="2328739"/>
            <a:ext cx="1458300" cy="354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a:latin typeface="Roboto"/>
                <a:ea typeface="Roboto"/>
                <a:cs typeface="Roboto"/>
                <a:sym typeface="Roboto"/>
              </a:rPr>
              <a:t>Bacon Ipsum</a:t>
            </a:r>
            <a:endParaRPr b="1">
              <a:latin typeface="Roboto"/>
              <a:ea typeface="Roboto"/>
              <a:cs typeface="Roboto"/>
              <a:sym typeface="Roboto"/>
            </a:endParaRPr>
          </a:p>
        </p:txBody>
      </p:sp>
      <p:sp>
        <p:nvSpPr>
          <p:cNvPr id="358" name="Shape 358"/>
          <p:cNvSpPr txBox="1"/>
          <p:nvPr/>
        </p:nvSpPr>
        <p:spPr>
          <a:xfrm>
            <a:off x="6109925" y="1624789"/>
            <a:ext cx="2552700" cy="3000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1200">
                <a:latin typeface="Roboto"/>
                <a:ea typeface="Roboto"/>
                <a:cs typeface="Roboto"/>
                <a:sym typeface="Roboto"/>
              </a:rPr>
              <a:t>Cake chocolate bar gummi bears...</a:t>
            </a:r>
            <a:endParaRPr sz="1200">
              <a:latin typeface="Roboto"/>
              <a:ea typeface="Roboto"/>
              <a:cs typeface="Roboto"/>
              <a:sym typeface="Roboto"/>
            </a:endParaRPr>
          </a:p>
        </p:txBody>
      </p:sp>
      <p:sp>
        <p:nvSpPr>
          <p:cNvPr id="359" name="Shape 359"/>
          <p:cNvSpPr txBox="1"/>
          <p:nvPr/>
        </p:nvSpPr>
        <p:spPr>
          <a:xfrm>
            <a:off x="6109925" y="2252539"/>
            <a:ext cx="2552700" cy="173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Roboto"/>
                <a:ea typeface="Roboto"/>
                <a:cs typeface="Roboto"/>
                <a:sym typeface="Roboto"/>
              </a:rPr>
              <a:t>Filet mignon beef ham ribeye tail...</a:t>
            </a:r>
            <a:endParaRPr sz="1200">
              <a:latin typeface="Roboto"/>
              <a:ea typeface="Roboto"/>
              <a:cs typeface="Roboto"/>
              <a:sym typeface="Roboto"/>
            </a:endParaRPr>
          </a:p>
        </p:txBody>
      </p:sp>
      <p:grpSp>
        <p:nvGrpSpPr>
          <p:cNvPr id="360" name="Shape 360"/>
          <p:cNvGrpSpPr/>
          <p:nvPr/>
        </p:nvGrpSpPr>
        <p:grpSpPr>
          <a:xfrm>
            <a:off x="4785850" y="1626364"/>
            <a:ext cx="1311600" cy="1742375"/>
            <a:chOff x="4785850" y="311150"/>
            <a:chExt cx="1311600" cy="1742375"/>
          </a:xfrm>
        </p:grpSpPr>
        <p:sp>
          <p:nvSpPr>
            <p:cNvPr id="361" name="Shape 361"/>
            <p:cNvSpPr/>
            <p:nvPr/>
          </p:nvSpPr>
          <p:spPr>
            <a:xfrm>
              <a:off x="4785850" y="311150"/>
              <a:ext cx="1311600" cy="1734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2" name="Shape 362"/>
            <p:cNvSpPr/>
            <p:nvPr/>
          </p:nvSpPr>
          <p:spPr>
            <a:xfrm>
              <a:off x="4785850" y="676094"/>
              <a:ext cx="1311600" cy="1734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p:nvPr/>
          </p:nvSpPr>
          <p:spPr>
            <a:xfrm>
              <a:off x="4785850" y="937319"/>
              <a:ext cx="1311600" cy="1734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p:nvPr/>
          </p:nvSpPr>
          <p:spPr>
            <a:xfrm>
              <a:off x="4785850" y="1296683"/>
              <a:ext cx="1311600" cy="173400"/>
            </a:xfrm>
            <a:prstGeom prst="rect">
              <a:avLst/>
            </a:prstGeom>
            <a:solidFill>
              <a:srgbClr val="FFA500">
                <a:alpha val="561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65" name="Shape 365"/>
            <p:cNvGrpSpPr/>
            <p:nvPr/>
          </p:nvGrpSpPr>
          <p:grpSpPr>
            <a:xfrm>
              <a:off x="5065750" y="1470025"/>
              <a:ext cx="751800" cy="583500"/>
              <a:chOff x="5065750" y="1470025"/>
              <a:chExt cx="751800" cy="583500"/>
            </a:xfrm>
          </p:grpSpPr>
          <p:sp>
            <p:nvSpPr>
              <p:cNvPr id="366" name="Shape 366"/>
              <p:cNvSpPr txBox="1"/>
              <p:nvPr/>
            </p:nvSpPr>
            <p:spPr>
              <a:xfrm>
                <a:off x="5065750" y="1753525"/>
                <a:ext cx="751800" cy="3000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solidFill>
                      <a:srgbClr val="FFA500"/>
                    </a:solidFill>
                    <a:latin typeface="Roboto"/>
                    <a:ea typeface="Roboto"/>
                    <a:cs typeface="Roboto"/>
                    <a:sym typeface="Roboto"/>
                  </a:rPr>
                  <a:t>margin</a:t>
                </a:r>
                <a:endParaRPr>
                  <a:solidFill>
                    <a:srgbClr val="FFA500"/>
                  </a:solidFill>
                  <a:latin typeface="Roboto"/>
                  <a:ea typeface="Roboto"/>
                  <a:cs typeface="Roboto"/>
                  <a:sym typeface="Roboto"/>
                </a:endParaRPr>
              </a:p>
            </p:txBody>
          </p:sp>
          <p:cxnSp>
            <p:nvCxnSpPr>
              <p:cNvPr id="367" name="Shape 367"/>
              <p:cNvCxnSpPr>
                <a:stCxn id="366" idx="0"/>
                <a:endCxn id="364" idx="2"/>
              </p:cNvCxnSpPr>
              <p:nvPr/>
            </p:nvCxnSpPr>
            <p:spPr>
              <a:xfrm rot="10800000">
                <a:off x="5441650" y="1470025"/>
                <a:ext cx="0" cy="283500"/>
              </a:xfrm>
              <a:prstGeom prst="straightConnector1">
                <a:avLst/>
              </a:prstGeom>
              <a:noFill/>
              <a:ln cap="flat" cmpd="sng" w="9525">
                <a:solidFill>
                  <a:srgbClr val="FFA500"/>
                </a:solidFill>
                <a:prstDash val="solid"/>
                <a:round/>
                <a:headEnd len="med" w="med" type="none"/>
                <a:tailEnd len="med" w="med" type="triangle"/>
              </a:ln>
            </p:spPr>
          </p:cxnSp>
        </p:grpSp>
      </p:grpSp>
      <p:grpSp>
        <p:nvGrpSpPr>
          <p:cNvPr id="368" name="Shape 368"/>
          <p:cNvGrpSpPr/>
          <p:nvPr/>
        </p:nvGrpSpPr>
        <p:grpSpPr>
          <a:xfrm>
            <a:off x="8471450" y="1626364"/>
            <a:ext cx="451500" cy="1357275"/>
            <a:chOff x="8471450" y="311150"/>
            <a:chExt cx="451500" cy="1357275"/>
          </a:xfrm>
        </p:grpSpPr>
        <p:sp>
          <p:nvSpPr>
            <p:cNvPr id="369" name="Shape 369"/>
            <p:cNvSpPr txBox="1"/>
            <p:nvPr/>
          </p:nvSpPr>
          <p:spPr>
            <a:xfrm>
              <a:off x="8471450" y="1368425"/>
              <a:ext cx="451500" cy="3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00080"/>
                  </a:solidFill>
                  <a:latin typeface="Roboto"/>
                  <a:ea typeface="Roboto"/>
                  <a:cs typeface="Roboto"/>
                  <a:sym typeface="Roboto"/>
                </a:rPr>
                <a:t>div</a:t>
              </a:r>
              <a:endParaRPr>
                <a:solidFill>
                  <a:srgbClr val="800080"/>
                </a:solidFill>
                <a:latin typeface="Roboto"/>
                <a:ea typeface="Roboto"/>
                <a:cs typeface="Roboto"/>
                <a:sym typeface="Roboto"/>
              </a:endParaRPr>
            </a:p>
          </p:txBody>
        </p:sp>
        <p:sp>
          <p:nvSpPr>
            <p:cNvPr id="370" name="Shape 370"/>
            <p:cNvSpPr/>
            <p:nvPr/>
          </p:nvSpPr>
          <p:spPr>
            <a:xfrm>
              <a:off x="8756650" y="311150"/>
              <a:ext cx="69000" cy="540000"/>
            </a:xfrm>
            <a:prstGeom prst="rightBrace">
              <a:avLst>
                <a:gd fmla="val 8333" name="adj1"/>
                <a:gd fmla="val 50000" name="adj2"/>
              </a:avLst>
            </a:prstGeom>
            <a:no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nvSpPr>
          <p:spPr>
            <a:xfrm>
              <a:off x="8756650" y="937325"/>
              <a:ext cx="69000" cy="173400"/>
            </a:xfrm>
            <a:prstGeom prst="rightBrace">
              <a:avLst>
                <a:gd fmla="val 8333" name="adj1"/>
                <a:gd fmla="val 50000" name="adj2"/>
              </a:avLst>
            </a:prstGeom>
            <a:no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72" name="Shape 372"/>
            <p:cNvCxnSpPr>
              <a:stCxn id="369" idx="3"/>
              <a:endCxn id="371" idx="1"/>
            </p:cNvCxnSpPr>
            <p:nvPr/>
          </p:nvCxnSpPr>
          <p:spPr>
            <a:xfrm rot="10800000">
              <a:off x="8825750" y="1024025"/>
              <a:ext cx="97200" cy="494400"/>
            </a:xfrm>
            <a:prstGeom prst="bentConnector5">
              <a:avLst>
                <a:gd fmla="val -85159" name="adj1"/>
                <a:gd fmla="val 58890" name="adj2"/>
                <a:gd fmla="val -85159" name="adj3"/>
              </a:avLst>
            </a:prstGeom>
            <a:noFill/>
            <a:ln cap="flat" cmpd="sng" w="9525">
              <a:solidFill>
                <a:srgbClr val="800080"/>
              </a:solidFill>
              <a:prstDash val="solid"/>
              <a:round/>
              <a:headEnd len="med" w="med" type="none"/>
              <a:tailEnd len="med" w="med" type="triangle"/>
            </a:ln>
          </p:spPr>
        </p:cxnSp>
        <p:cxnSp>
          <p:nvCxnSpPr>
            <p:cNvPr id="373" name="Shape 373"/>
            <p:cNvCxnSpPr>
              <a:stCxn id="369" idx="3"/>
              <a:endCxn id="370" idx="1"/>
            </p:cNvCxnSpPr>
            <p:nvPr/>
          </p:nvCxnSpPr>
          <p:spPr>
            <a:xfrm rot="10800000">
              <a:off x="8825750" y="581225"/>
              <a:ext cx="97200" cy="937200"/>
            </a:xfrm>
            <a:prstGeom prst="bentConnector5">
              <a:avLst>
                <a:gd fmla="val -85159" name="adj1"/>
                <a:gd fmla="val 43602" name="adj2"/>
                <a:gd fmla="val -85159" name="adj3"/>
              </a:avLst>
            </a:prstGeom>
            <a:noFill/>
            <a:ln cap="flat" cmpd="sng" w="9525">
              <a:solidFill>
                <a:srgbClr val="800080"/>
              </a:solidFill>
              <a:prstDash val="solid"/>
              <a:round/>
              <a:headEnd len="med" w="med" type="none"/>
              <a:tailEnd len="med" w="med" type="triangle"/>
            </a:ln>
          </p:spPr>
        </p:cxnSp>
      </p:grpSp>
      <p:grpSp>
        <p:nvGrpSpPr>
          <p:cNvPr id="374" name="Shape 374"/>
          <p:cNvGrpSpPr/>
          <p:nvPr/>
        </p:nvGrpSpPr>
        <p:grpSpPr>
          <a:xfrm>
            <a:off x="7009277" y="249775"/>
            <a:ext cx="1822419" cy="644925"/>
            <a:chOff x="7009277" y="249775"/>
            <a:chExt cx="1822419" cy="644925"/>
          </a:xfrm>
        </p:grpSpPr>
        <p:pic>
          <p:nvPicPr>
            <p:cNvPr id="375" name="Shape 375"/>
            <p:cNvPicPr preferRelativeResize="0"/>
            <p:nvPr/>
          </p:nvPicPr>
          <p:blipFill>
            <a:blip r:embed="rId3">
              <a:alphaModFix/>
            </a:blip>
            <a:stretch>
              <a:fillRect/>
            </a:stretch>
          </p:blipFill>
          <p:spPr>
            <a:xfrm>
              <a:off x="8390771" y="249775"/>
              <a:ext cx="440925" cy="644925"/>
            </a:xfrm>
            <a:prstGeom prst="rect">
              <a:avLst/>
            </a:prstGeom>
            <a:noFill/>
            <a:ln>
              <a:noFill/>
            </a:ln>
          </p:spPr>
        </p:pic>
        <p:sp>
          <p:nvSpPr>
            <p:cNvPr id="376" name="Shape 376"/>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Merriweather"/>
                  <a:ea typeface="Merriweather"/>
                  <a:cs typeface="Merriweather"/>
                  <a:sym typeface="Merriweather"/>
                </a:rPr>
                <a:t>Experimental</a:t>
              </a:r>
              <a:endParaRPr>
                <a:solidFill>
                  <a:schemeClr val="lt2"/>
                </a:solidFill>
                <a:latin typeface="Merriweather"/>
                <a:ea typeface="Merriweather"/>
                <a:cs typeface="Merriweather"/>
                <a:sym typeface="Merriweather"/>
              </a:endParaRPr>
            </a:p>
          </p:txBody>
        </p:sp>
      </p:grpSp>
      <p:pic>
        <p:nvPicPr>
          <p:cNvPr id="377" name="Shape 377"/>
          <p:cNvPicPr preferRelativeResize="0"/>
          <p:nvPr/>
        </p:nvPicPr>
        <p:blipFill>
          <a:blip r:embed="rId4">
            <a:alphaModFix/>
          </a:blip>
          <a:stretch>
            <a:fillRect/>
          </a:stretch>
        </p:blipFill>
        <p:spPr>
          <a:xfrm>
            <a:off x="7887100" y="3874175"/>
            <a:ext cx="1118626" cy="1175774"/>
          </a:xfrm>
          <a:prstGeom prst="rect">
            <a:avLst/>
          </a:prstGeom>
          <a:noFill/>
          <a:ln>
            <a:noFill/>
          </a:ln>
        </p:spPr>
      </p:pic>
      <p:sp>
        <p:nvSpPr>
          <p:cNvPr id="378" name="Shape 378">
            <a:hlinkClick r:id="rId5"/>
          </p:cNvPr>
          <p:cNvSpPr/>
          <p:nvPr/>
        </p:nvSpPr>
        <p:spPr>
          <a:xfrm>
            <a:off x="0" y="5016500"/>
            <a:ext cx="3048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table</a:t>
            </a:r>
            <a:endParaRPr/>
          </a:p>
        </p:txBody>
      </p:sp>
      <p:sp>
        <p:nvSpPr>
          <p:cNvPr id="384" name="Shape 384"/>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These elements behave like </a:t>
            </a:r>
            <a:r>
              <a:rPr lang="en">
                <a:solidFill>
                  <a:srgbClr val="FFFFFF"/>
                </a:solidFill>
                <a:latin typeface="Source Code Pro"/>
                <a:ea typeface="Source Code Pro"/>
                <a:cs typeface="Source Code Pro"/>
                <a:sym typeface="Source Code Pro"/>
              </a:rPr>
              <a:t>&lt;table&gt;</a:t>
            </a:r>
            <a:r>
              <a:rPr lang="en"/>
              <a:t> HTML elements. It defines a block-level box.</a:t>
            </a:r>
            <a:endParaRPr sz="1800"/>
          </a:p>
        </p:txBody>
      </p:sp>
      <p:sp>
        <p:nvSpPr>
          <p:cNvPr id="385" name="Shape 385"/>
          <p:cNvSpPr/>
          <p:nvPr/>
        </p:nvSpPr>
        <p:spPr>
          <a:xfrm>
            <a:off x="0" y="3269250"/>
            <a:ext cx="9144000" cy="17472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aphicFrame>
        <p:nvGraphicFramePr>
          <p:cNvPr id="386" name="Shape 386"/>
          <p:cNvGraphicFramePr/>
          <p:nvPr/>
        </p:nvGraphicFramePr>
        <p:xfrm>
          <a:off x="271400" y="38476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12</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8</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7</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r>
            </a:tbl>
          </a:graphicData>
        </a:graphic>
      </p:graphicFrame>
      <p:grpSp>
        <p:nvGrpSpPr>
          <p:cNvPr id="387" name="Shape 387"/>
          <p:cNvGrpSpPr/>
          <p:nvPr/>
        </p:nvGrpSpPr>
        <p:grpSpPr>
          <a:xfrm>
            <a:off x="271400" y="3467025"/>
            <a:ext cx="7946142" cy="732830"/>
            <a:chOff x="271400" y="3467025"/>
            <a:chExt cx="7946142" cy="732830"/>
          </a:xfrm>
        </p:grpSpPr>
        <p:pic>
          <p:nvPicPr>
            <p:cNvPr id="388" name="Shape 388"/>
            <p:cNvPicPr preferRelativeResize="0"/>
            <p:nvPr/>
          </p:nvPicPr>
          <p:blipFill>
            <a:blip r:embed="rId3">
              <a:alphaModFix/>
            </a:blip>
            <a:stretch>
              <a:fillRect/>
            </a:stretch>
          </p:blipFill>
          <p:spPr>
            <a:xfrm>
              <a:off x="856920" y="3930780"/>
              <a:ext cx="254650" cy="254650"/>
            </a:xfrm>
            <a:prstGeom prst="rect">
              <a:avLst/>
            </a:prstGeom>
            <a:noFill/>
            <a:ln>
              <a:noFill/>
            </a:ln>
          </p:spPr>
        </p:pic>
        <p:pic>
          <p:nvPicPr>
            <p:cNvPr id="389" name="Shape 389"/>
            <p:cNvPicPr preferRelativeResize="0"/>
            <p:nvPr/>
          </p:nvPicPr>
          <p:blipFill>
            <a:blip r:embed="rId4">
              <a:alphaModFix/>
            </a:blip>
            <a:stretch>
              <a:fillRect/>
            </a:stretch>
          </p:blipFill>
          <p:spPr>
            <a:xfrm>
              <a:off x="2197090" y="3930780"/>
              <a:ext cx="381949" cy="254650"/>
            </a:xfrm>
            <a:prstGeom prst="rect">
              <a:avLst/>
            </a:prstGeom>
            <a:noFill/>
            <a:ln>
              <a:noFill/>
            </a:ln>
          </p:spPr>
        </p:pic>
        <p:pic>
          <p:nvPicPr>
            <p:cNvPr id="390" name="Shape 390"/>
            <p:cNvPicPr preferRelativeResize="0"/>
            <p:nvPr/>
          </p:nvPicPr>
          <p:blipFill rotWithShape="1">
            <a:blip r:embed="rId5">
              <a:alphaModFix/>
            </a:blip>
            <a:srcRect b="7773" l="8707" r="8125" t="8285"/>
            <a:stretch/>
          </p:blipFill>
          <p:spPr>
            <a:xfrm>
              <a:off x="3681328" y="3929605"/>
              <a:ext cx="254650" cy="256995"/>
            </a:xfrm>
            <a:prstGeom prst="rect">
              <a:avLst/>
            </a:prstGeom>
            <a:noFill/>
            <a:ln>
              <a:noFill/>
            </a:ln>
          </p:spPr>
        </p:pic>
        <p:pic>
          <p:nvPicPr>
            <p:cNvPr id="391" name="Shape 391"/>
            <p:cNvPicPr preferRelativeResize="0"/>
            <p:nvPr/>
          </p:nvPicPr>
          <p:blipFill rotWithShape="1">
            <a:blip r:embed="rId6">
              <a:alphaModFix/>
            </a:blip>
            <a:srcRect b="18597" l="33580" r="32216" t="19077"/>
            <a:stretch/>
          </p:blipFill>
          <p:spPr>
            <a:xfrm>
              <a:off x="7921169" y="3916355"/>
              <a:ext cx="296373" cy="283500"/>
            </a:xfrm>
            <a:prstGeom prst="rect">
              <a:avLst/>
            </a:prstGeom>
            <a:noFill/>
            <a:ln>
              <a:noFill/>
            </a:ln>
          </p:spPr>
        </p:pic>
        <p:pic>
          <p:nvPicPr>
            <p:cNvPr id="392" name="Shape 392"/>
            <p:cNvPicPr preferRelativeResize="0"/>
            <p:nvPr/>
          </p:nvPicPr>
          <p:blipFill rotWithShape="1">
            <a:blip r:embed="rId7">
              <a:alphaModFix/>
            </a:blip>
            <a:srcRect b="7056" l="6040" r="6539" t="6677"/>
            <a:stretch/>
          </p:blipFill>
          <p:spPr>
            <a:xfrm>
              <a:off x="6544424" y="3932455"/>
              <a:ext cx="254649" cy="251298"/>
            </a:xfrm>
            <a:prstGeom prst="rect">
              <a:avLst/>
            </a:prstGeom>
            <a:noFill/>
            <a:ln>
              <a:noFill/>
            </a:ln>
          </p:spPr>
        </p:pic>
        <p:sp>
          <p:nvSpPr>
            <p:cNvPr id="393" name="Shape 393"/>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pic>
          <p:nvPicPr>
            <p:cNvPr id="394" name="Shape 394"/>
            <p:cNvPicPr preferRelativeResize="0"/>
            <p:nvPr/>
          </p:nvPicPr>
          <p:blipFill rotWithShape="1">
            <a:blip r:embed="rId8">
              <a:alphaModFix/>
            </a:blip>
            <a:srcRect b="4690" l="5466" r="2341" t="4581"/>
            <a:stretch/>
          </p:blipFill>
          <p:spPr>
            <a:xfrm>
              <a:off x="5112873" y="3932805"/>
              <a:ext cx="254650" cy="250595"/>
            </a:xfrm>
            <a:prstGeom prst="rect">
              <a:avLst/>
            </a:prstGeom>
            <a:noFill/>
            <a:ln>
              <a:noFill/>
            </a:ln>
          </p:spPr>
        </p:pic>
      </p:grpSp>
      <p:sp>
        <p:nvSpPr>
          <p:cNvPr id="395" name="Shape 395">
            <a:hlinkClick r:id="rId9"/>
          </p:cNvPr>
          <p:cNvSpPr/>
          <p:nvPr/>
        </p:nvSpPr>
        <p:spPr>
          <a:xfrm>
            <a:off x="0" y="5016500"/>
            <a:ext cx="3238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500"/>
                                        <p:tgtEl>
                                          <p:spTgt spid="3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idx="2" type="body"/>
          </p:nvPr>
        </p:nvSpPr>
        <p:spPr>
          <a:xfrm>
            <a:off x="318175" y="267925"/>
            <a:ext cx="3934800" cy="4569900"/>
          </a:xfrm>
          <a:prstGeom prst="rect">
            <a:avLst/>
          </a:prstGeom>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"table"</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"column"</a:t>
            </a:r>
            <a:r>
              <a:rPr lang="en" sz="1000">
                <a:solidFill>
                  <a:srgbClr val="808080"/>
                </a:solidFill>
                <a:latin typeface="Source Code Pro"/>
                <a:ea typeface="Source Code Pro"/>
                <a:cs typeface="Source Code Pro"/>
                <a:sym typeface="Source Code Pro"/>
              </a:rPr>
              <a:t>&gt;&lt;/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"column"</a:t>
            </a:r>
            <a:r>
              <a:rPr lang="en" sz="1000">
                <a:solidFill>
                  <a:srgbClr val="808080"/>
                </a:solidFill>
                <a:latin typeface="Source Code Pro"/>
                <a:ea typeface="Source Code Pro"/>
                <a:cs typeface="Source Code Pro"/>
                <a:sym typeface="Source Code Pro"/>
              </a:rPr>
              <a:t>&gt;&lt;/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"header"</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"row"</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H</a:t>
            </a:r>
            <a:r>
              <a:rPr lang="en" sz="1000">
                <a:solidFill>
                  <a:srgbClr val="D4D4D4"/>
                </a:solidFill>
                <a:latin typeface="Source Code Pro"/>
                <a:ea typeface="Source Code Pro"/>
                <a:cs typeface="Source Code Pro"/>
                <a:sym typeface="Source Code Pro"/>
              </a:rPr>
              <a:t>eader Cell 1</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Header Cell 2</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"row"</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Cell 1</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Cell 2</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"footer"</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"row"</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Footer Cell 1</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"cell"</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Footer Cell 2</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latin typeface="Source Code Pro"/>
              <a:ea typeface="Source Code Pro"/>
              <a:cs typeface="Source Code Pro"/>
              <a:sym typeface="Source Code Pro"/>
            </a:endParaRPr>
          </a:p>
        </p:txBody>
      </p:sp>
      <p:sp>
        <p:nvSpPr>
          <p:cNvPr id="401" name="Shape 401"/>
          <p:cNvSpPr/>
          <p:nvPr/>
        </p:nvSpPr>
        <p:spPr>
          <a:xfrm>
            <a:off x="4563350" y="0"/>
            <a:ext cx="4580700" cy="1806300"/>
          </a:xfrm>
          <a:prstGeom prst="rect">
            <a:avLst/>
          </a:prstGeom>
          <a:solidFill>
            <a:schemeClr val="dk1"/>
          </a:solidFill>
          <a:ln>
            <a:noFill/>
          </a:ln>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.table</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table</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.header</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table-header-group</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.column</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table-column-group</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.column:first-of-type</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background</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orange</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.row</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table-row</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.cell</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padding</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.5rem</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.footer</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table-footer-group</a:t>
            </a:r>
            <a:r>
              <a:rPr lang="en" sz="1000">
                <a:solidFill>
                  <a:srgbClr val="D4D4D4"/>
                </a:solidFill>
                <a:latin typeface="Source Code Pro"/>
                <a:ea typeface="Source Code Pro"/>
                <a:cs typeface="Source Code Pro"/>
                <a:sym typeface="Source Code Pro"/>
              </a:rPr>
              <a:t>; }</a:t>
            </a:r>
            <a:endParaRPr sz="1000">
              <a:latin typeface="Source Code Pro"/>
              <a:ea typeface="Source Code Pro"/>
              <a:cs typeface="Source Code Pro"/>
              <a:sym typeface="Source Code Pro"/>
            </a:endParaRPr>
          </a:p>
        </p:txBody>
      </p:sp>
      <p:cxnSp>
        <p:nvCxnSpPr>
          <p:cNvPr id="402" name="Shape 402"/>
          <p:cNvCxnSpPr/>
          <p:nvPr/>
        </p:nvCxnSpPr>
        <p:spPr>
          <a:xfrm>
            <a:off x="4580649" y="8650"/>
            <a:ext cx="0" cy="1806300"/>
          </a:xfrm>
          <a:prstGeom prst="straightConnector1">
            <a:avLst/>
          </a:prstGeom>
          <a:noFill/>
          <a:ln cap="flat" cmpd="sng" w="9525">
            <a:solidFill>
              <a:srgbClr val="FFFFFF"/>
            </a:solidFill>
            <a:prstDash val="dash"/>
            <a:round/>
            <a:headEnd len="med" w="med" type="none"/>
            <a:tailEnd len="med" w="med" type="none"/>
          </a:ln>
        </p:spPr>
      </p:cxnSp>
      <p:sp>
        <p:nvSpPr>
          <p:cNvPr id="403" name="Shape 403"/>
          <p:cNvSpPr/>
          <p:nvPr/>
        </p:nvSpPr>
        <p:spPr>
          <a:xfrm>
            <a:off x="4788075" y="2035015"/>
            <a:ext cx="2039700" cy="432300"/>
          </a:xfrm>
          <a:prstGeom prst="rect">
            <a:avLst/>
          </a:prstGeom>
          <a:solidFill>
            <a:srgbClr val="EAD1DC"/>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latin typeface="Source Code Pro"/>
                <a:ea typeface="Source Code Pro"/>
                <a:cs typeface="Source Code Pro"/>
                <a:sym typeface="Source Code Pro"/>
              </a:rPr>
              <a:t>Header Cell 1</a:t>
            </a:r>
            <a:endParaRPr>
              <a:latin typeface="Source Code Pro"/>
              <a:ea typeface="Source Code Pro"/>
              <a:cs typeface="Source Code Pro"/>
              <a:sym typeface="Source Code Pro"/>
            </a:endParaRPr>
          </a:p>
        </p:txBody>
      </p:sp>
      <p:sp>
        <p:nvSpPr>
          <p:cNvPr id="404" name="Shape 404"/>
          <p:cNvSpPr/>
          <p:nvPr/>
        </p:nvSpPr>
        <p:spPr>
          <a:xfrm>
            <a:off x="6903975" y="2035015"/>
            <a:ext cx="2039700" cy="4323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Header Cell 2</a:t>
            </a:r>
            <a:endParaRPr>
              <a:latin typeface="Source Code Pro"/>
              <a:ea typeface="Source Code Pro"/>
              <a:cs typeface="Source Code Pro"/>
              <a:sym typeface="Source Code Pro"/>
            </a:endParaRPr>
          </a:p>
        </p:txBody>
      </p:sp>
      <p:sp>
        <p:nvSpPr>
          <p:cNvPr id="405" name="Shape 405"/>
          <p:cNvSpPr/>
          <p:nvPr/>
        </p:nvSpPr>
        <p:spPr>
          <a:xfrm>
            <a:off x="4788075" y="2559773"/>
            <a:ext cx="2039700" cy="4323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Cell 1</a:t>
            </a:r>
            <a:endParaRPr>
              <a:latin typeface="Source Code Pro"/>
              <a:ea typeface="Source Code Pro"/>
              <a:cs typeface="Source Code Pro"/>
              <a:sym typeface="Source Code Pro"/>
            </a:endParaRPr>
          </a:p>
        </p:txBody>
      </p:sp>
      <p:sp>
        <p:nvSpPr>
          <p:cNvPr id="406" name="Shape 406"/>
          <p:cNvSpPr/>
          <p:nvPr/>
        </p:nvSpPr>
        <p:spPr>
          <a:xfrm>
            <a:off x="6924125" y="2559773"/>
            <a:ext cx="2039700" cy="4323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Cell 2</a:t>
            </a:r>
            <a:endParaRPr>
              <a:latin typeface="Source Code Pro"/>
              <a:ea typeface="Source Code Pro"/>
              <a:cs typeface="Source Code Pro"/>
              <a:sym typeface="Source Code Pro"/>
            </a:endParaRPr>
          </a:p>
        </p:txBody>
      </p:sp>
      <p:sp>
        <p:nvSpPr>
          <p:cNvPr id="407" name="Shape 407"/>
          <p:cNvSpPr/>
          <p:nvPr/>
        </p:nvSpPr>
        <p:spPr>
          <a:xfrm>
            <a:off x="4788075" y="3084523"/>
            <a:ext cx="2039700" cy="432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Footer Cell 1</a:t>
            </a:r>
            <a:endParaRPr>
              <a:latin typeface="Source Code Pro"/>
              <a:ea typeface="Source Code Pro"/>
              <a:cs typeface="Source Code Pro"/>
              <a:sym typeface="Source Code Pro"/>
            </a:endParaRPr>
          </a:p>
        </p:txBody>
      </p:sp>
      <p:sp>
        <p:nvSpPr>
          <p:cNvPr id="408" name="Shape 408"/>
          <p:cNvSpPr/>
          <p:nvPr/>
        </p:nvSpPr>
        <p:spPr>
          <a:xfrm>
            <a:off x="6903975" y="3084523"/>
            <a:ext cx="2039700" cy="432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Footer Cell 2</a:t>
            </a:r>
            <a:endParaRPr>
              <a:latin typeface="Source Code Pro"/>
              <a:ea typeface="Source Code Pro"/>
              <a:cs typeface="Source Code Pro"/>
              <a:sym typeface="Source Code Pro"/>
            </a:endParaRPr>
          </a:p>
        </p:txBody>
      </p:sp>
      <p:grpSp>
        <p:nvGrpSpPr>
          <p:cNvPr id="409" name="Shape 409"/>
          <p:cNvGrpSpPr/>
          <p:nvPr/>
        </p:nvGrpSpPr>
        <p:grpSpPr>
          <a:xfrm>
            <a:off x="4788075" y="883341"/>
            <a:ext cx="3886822" cy="2629074"/>
            <a:chOff x="4796700" y="198501"/>
            <a:chExt cx="3886822" cy="2629074"/>
          </a:xfrm>
        </p:grpSpPr>
        <p:sp>
          <p:nvSpPr>
            <p:cNvPr id="410" name="Shape 410"/>
            <p:cNvSpPr/>
            <p:nvPr/>
          </p:nvSpPr>
          <p:spPr>
            <a:xfrm>
              <a:off x="4796700" y="1354575"/>
              <a:ext cx="2039700" cy="1473000"/>
            </a:xfrm>
            <a:prstGeom prst="rect">
              <a:avLst/>
            </a:prstGeom>
            <a:solidFill>
              <a:srgbClr val="FFA500">
                <a:alpha val="2231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1" name="Shape 411"/>
            <p:cNvCxnSpPr/>
            <p:nvPr/>
          </p:nvCxnSpPr>
          <p:spPr>
            <a:xfrm>
              <a:off x="8147722" y="198501"/>
              <a:ext cx="535800" cy="0"/>
            </a:xfrm>
            <a:prstGeom prst="straightConnector1">
              <a:avLst/>
            </a:prstGeom>
            <a:noFill/>
            <a:ln cap="flat" cmpd="sng" w="9525">
              <a:solidFill>
                <a:srgbClr val="FFA500"/>
              </a:solidFill>
              <a:prstDash val="solid"/>
              <a:round/>
              <a:headEnd len="med" w="med" type="triangle"/>
              <a:tailEnd len="med" w="med" type="none"/>
            </a:ln>
          </p:spPr>
        </p:cxnSp>
      </p:grpSp>
      <p:grpSp>
        <p:nvGrpSpPr>
          <p:cNvPr id="412" name="Shape 412"/>
          <p:cNvGrpSpPr/>
          <p:nvPr/>
        </p:nvGrpSpPr>
        <p:grpSpPr>
          <a:xfrm>
            <a:off x="4788025" y="3745550"/>
            <a:ext cx="4151400" cy="1226775"/>
            <a:chOff x="4908425" y="837575"/>
            <a:chExt cx="4151400" cy="1226775"/>
          </a:xfrm>
        </p:grpSpPr>
        <p:sp>
          <p:nvSpPr>
            <p:cNvPr id="413" name="Shape 413"/>
            <p:cNvSpPr/>
            <p:nvPr/>
          </p:nvSpPr>
          <p:spPr>
            <a:xfrm>
              <a:off x="4908425" y="837575"/>
              <a:ext cx="4151400" cy="47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3"/>
                  </a:solidFill>
                  <a:latin typeface="Roboto"/>
                  <a:ea typeface="Roboto"/>
                  <a:cs typeface="Roboto"/>
                  <a:sym typeface="Roboto"/>
                </a:rPr>
                <a:t>Accessibility</a:t>
              </a:r>
              <a:endParaRPr>
                <a:solidFill>
                  <a:schemeClr val="accent3"/>
                </a:solidFill>
                <a:latin typeface="Roboto"/>
                <a:ea typeface="Roboto"/>
                <a:cs typeface="Roboto"/>
                <a:sym typeface="Roboto"/>
              </a:endParaRPr>
            </a:p>
          </p:txBody>
        </p:sp>
        <p:sp>
          <p:nvSpPr>
            <p:cNvPr id="414" name="Shape 414"/>
            <p:cNvSpPr/>
            <p:nvPr/>
          </p:nvSpPr>
          <p:spPr>
            <a:xfrm>
              <a:off x="4908425" y="1300850"/>
              <a:ext cx="4151400" cy="763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Roboto"/>
                  <a:ea typeface="Roboto"/>
                  <a:cs typeface="Roboto"/>
                  <a:sym typeface="Roboto"/>
                </a:rPr>
                <a:t>Using </a:t>
              </a:r>
              <a:r>
                <a:rPr b="1" lang="en" sz="1200">
                  <a:solidFill>
                    <a:schemeClr val="accent5"/>
                  </a:solidFill>
                  <a:latin typeface="Roboto"/>
                  <a:ea typeface="Roboto"/>
                  <a:cs typeface="Roboto"/>
                  <a:sym typeface="Roboto"/>
                </a:rPr>
                <a:t>display: table</a:t>
              </a:r>
              <a:r>
                <a:rPr lang="en" sz="1200">
                  <a:latin typeface="Roboto"/>
                  <a:ea typeface="Roboto"/>
                  <a:cs typeface="Roboto"/>
                  <a:sym typeface="Roboto"/>
                </a:rPr>
                <a:t> instead of the HTML </a:t>
              </a:r>
              <a:r>
                <a:rPr b="1" lang="en" sz="1200">
                  <a:solidFill>
                    <a:schemeClr val="accent5"/>
                  </a:solidFill>
                  <a:latin typeface="Source Code Pro"/>
                  <a:ea typeface="Source Code Pro"/>
                  <a:cs typeface="Source Code Pro"/>
                  <a:sym typeface="Source Code Pro"/>
                </a:rPr>
                <a:t>&lt;table&gt;</a:t>
              </a:r>
              <a:r>
                <a:rPr lang="en" sz="1200">
                  <a:latin typeface="Roboto"/>
                  <a:ea typeface="Roboto"/>
                  <a:cs typeface="Roboto"/>
                  <a:sym typeface="Roboto"/>
                </a:rPr>
                <a:t> tag will not identify the content as a table to screen readers. Semantic meaning is absent.</a:t>
              </a:r>
              <a:endParaRPr sz="1200">
                <a:latin typeface="Roboto"/>
                <a:ea typeface="Roboto"/>
                <a:cs typeface="Roboto"/>
                <a:sym typeface="Roboto"/>
              </a:endParaRPr>
            </a:p>
          </p:txBody>
        </p:sp>
        <p:sp>
          <p:nvSpPr>
            <p:cNvPr id="415" name="Shape 415"/>
            <p:cNvSpPr/>
            <p:nvPr/>
          </p:nvSpPr>
          <p:spPr>
            <a:xfrm>
              <a:off x="8507600" y="936575"/>
              <a:ext cx="287700" cy="273300"/>
            </a:xfrm>
            <a:prstGeom prst="star5">
              <a:avLst>
                <a:gd fmla="val 19098" name="adj"/>
                <a:gd fmla="val 105146" name="hf"/>
                <a:gd fmla="val 110557" name="vf"/>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16" name="Shape 416">
            <a:hlinkClick r:id="rId3"/>
          </p:cNvPr>
          <p:cNvSpPr/>
          <p:nvPr/>
        </p:nvSpPr>
        <p:spPr>
          <a:xfrm>
            <a:off x="0" y="5016500"/>
            <a:ext cx="3429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p:nvPr/>
        </p:nvSpPr>
        <p:spPr>
          <a:xfrm>
            <a:off x="3737450" y="-125"/>
            <a:ext cx="1213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txBox="1"/>
          <p:nvPr>
            <p:ph idx="2" type="body"/>
          </p:nvPr>
        </p:nvSpPr>
        <p:spPr>
          <a:xfrm>
            <a:off x="304800" y="500925"/>
            <a:ext cx="4917900" cy="4162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800">
                <a:solidFill>
                  <a:srgbClr val="D7BA7D"/>
                </a:solidFill>
                <a:latin typeface="Source Code Pro"/>
                <a:ea typeface="Source Code Pro"/>
                <a:cs typeface="Source Code Pro"/>
                <a:sym typeface="Source Code Pro"/>
              </a:rPr>
              <a:t>.martine</a:t>
            </a:r>
            <a:r>
              <a:rPr lang="en" sz="1800">
                <a:solidFill>
                  <a:srgbClr val="D4D4D4"/>
                </a:solidFill>
                <a:latin typeface="Source Code Pro"/>
                <a:ea typeface="Source Code Pro"/>
                <a:cs typeface="Source Code Pro"/>
                <a:sym typeface="Source Code Pro"/>
              </a:rPr>
              <a:t> {</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 first: Martine;</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 last: Dowden;</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 employer: Andromeda;</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 position: </a:t>
            </a:r>
            <a:r>
              <a:rPr lang="en" sz="1800">
                <a:solidFill>
                  <a:srgbClr val="D4D4D4"/>
                </a:solidFill>
                <a:latin typeface="Source Code Pro"/>
                <a:ea typeface="Source Code Pro"/>
                <a:cs typeface="Source Code Pro"/>
                <a:sym typeface="Source Code Pro"/>
              </a:rPr>
              <a:t>Lead UX Developer;</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 twitter: @Martine_Dowden;</a:t>
            </a:r>
            <a:endParaRPr sz="18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800">
                <a:solidFill>
                  <a:srgbClr val="D4D4D4"/>
                </a:solidFill>
                <a:latin typeface="Source Code Pro"/>
                <a:ea typeface="Source Code Pro"/>
                <a:cs typeface="Source Code Pro"/>
                <a:sym typeface="Source Code Pro"/>
              </a:rPr>
              <a:t>}</a:t>
            </a:r>
            <a:endParaRPr sz="1800">
              <a:latin typeface="Source Code Pro"/>
              <a:ea typeface="Source Code Pro"/>
              <a:cs typeface="Source Code Pro"/>
              <a:sym typeface="Source Code Pro"/>
            </a:endParaRPr>
          </a:p>
        </p:txBody>
      </p:sp>
      <p:pic>
        <p:nvPicPr>
          <p:cNvPr id="90" name="Shape 90"/>
          <p:cNvPicPr preferRelativeResize="0"/>
          <p:nvPr/>
        </p:nvPicPr>
        <p:blipFill>
          <a:blip r:embed="rId3">
            <a:alphaModFix/>
          </a:blip>
          <a:stretch>
            <a:fillRect/>
          </a:stretch>
        </p:blipFill>
        <p:spPr>
          <a:xfrm>
            <a:off x="7109825" y="3252925"/>
            <a:ext cx="1768500" cy="1627000"/>
          </a:xfrm>
          <a:prstGeom prst="rect">
            <a:avLst/>
          </a:prstGeom>
          <a:noFill/>
          <a:ln>
            <a:noFill/>
          </a:ln>
        </p:spPr>
      </p:pic>
      <p:sp>
        <p:nvSpPr>
          <p:cNvPr id="91" name="Shape 91">
            <a:hlinkClick r:id="rId4"/>
          </p:cNvPr>
          <p:cNvSpPr/>
          <p:nvPr/>
        </p:nvSpPr>
        <p:spPr>
          <a:xfrm>
            <a:off x="0" y="5016500"/>
            <a:ext cx="190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flex</a:t>
            </a:r>
            <a:endParaRPr/>
          </a:p>
        </p:txBody>
      </p:sp>
      <p:sp>
        <p:nvSpPr>
          <p:cNvPr id="422" name="Shape 422"/>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 element behaves like a block element and lays out its content according to the </a:t>
            </a:r>
            <a:r>
              <a:rPr lang="en">
                <a:solidFill>
                  <a:srgbClr val="FFFFFF"/>
                </a:solidFill>
                <a:latin typeface="Source Code Pro"/>
                <a:ea typeface="Source Code Pro"/>
                <a:cs typeface="Source Code Pro"/>
                <a:sym typeface="Source Code Pro"/>
              </a:rPr>
              <a:t>flexbox model</a:t>
            </a:r>
            <a:r>
              <a:rPr lang="en"/>
              <a:t>.</a:t>
            </a:r>
            <a:endParaRPr sz="1800"/>
          </a:p>
        </p:txBody>
      </p:sp>
      <p:sp>
        <p:nvSpPr>
          <p:cNvPr id="423" name="Shape 423">
            <a:hlinkClick r:id="rId3"/>
          </p:cNvPr>
          <p:cNvSpPr/>
          <p:nvPr/>
        </p:nvSpPr>
        <p:spPr>
          <a:xfrm>
            <a:off x="0" y="5016500"/>
            <a:ext cx="3619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Flexible Box Layout</a:t>
            </a:r>
            <a:endParaRPr/>
          </a:p>
          <a:p>
            <a:pPr indent="0" lvl="0" marL="0">
              <a:spcBef>
                <a:spcPts val="1000"/>
              </a:spcBef>
              <a:spcAft>
                <a:spcPts val="0"/>
              </a:spcAft>
              <a:buNone/>
            </a:pPr>
            <a:r>
              <a:rPr lang="en">
                <a:latin typeface="Source Code Pro"/>
                <a:ea typeface="Source Code Pro"/>
                <a:cs typeface="Source Code Pro"/>
                <a:sym typeface="Source Code Pro"/>
              </a:rPr>
              <a:t>display: flex;</a:t>
            </a:r>
            <a:endParaRPr>
              <a:latin typeface="Source Code Pro"/>
              <a:ea typeface="Source Code Pro"/>
              <a:cs typeface="Source Code Pro"/>
              <a:sym typeface="Source Code Pro"/>
            </a:endParaRPr>
          </a:p>
        </p:txBody>
      </p:sp>
      <p:sp>
        <p:nvSpPr>
          <p:cNvPr id="429" name="Shape 42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Defines a CSS box model </a:t>
            </a:r>
            <a:r>
              <a:rPr lang="en" sz="1600"/>
              <a:t>optimized</a:t>
            </a:r>
            <a:r>
              <a:rPr lang="en" sz="1600"/>
              <a:t> for user interface design</a:t>
            </a:r>
            <a:endParaRPr sz="1600"/>
          </a:p>
          <a:p>
            <a:pPr indent="-330200" lvl="0" marL="457200" rtl="0">
              <a:spcBef>
                <a:spcPts val="0"/>
              </a:spcBef>
              <a:spcAft>
                <a:spcPts val="0"/>
              </a:spcAft>
              <a:buSzPts val="1600"/>
              <a:buChar char="●"/>
            </a:pPr>
            <a:r>
              <a:rPr lang="en" sz="1600"/>
              <a:t>Layout of items in 1 </a:t>
            </a:r>
            <a:r>
              <a:rPr lang="en" sz="1600"/>
              <a:t>dimension</a:t>
            </a:r>
            <a:endParaRPr sz="1600"/>
          </a:p>
          <a:p>
            <a:pPr indent="-317500" lvl="1" marL="914400" rtl="0">
              <a:spcBef>
                <a:spcPts val="0"/>
              </a:spcBef>
              <a:spcAft>
                <a:spcPts val="0"/>
              </a:spcAft>
              <a:buClr>
                <a:srgbClr val="999999"/>
              </a:buClr>
              <a:buSzPts val="1400"/>
              <a:buChar char="○"/>
            </a:pPr>
            <a:r>
              <a:rPr lang="en" sz="1400">
                <a:solidFill>
                  <a:srgbClr val="999999"/>
                </a:solidFill>
              </a:rPr>
              <a:t>Row</a:t>
            </a:r>
            <a:endParaRPr sz="1400">
              <a:solidFill>
                <a:srgbClr val="999999"/>
              </a:solidFill>
            </a:endParaRPr>
          </a:p>
          <a:p>
            <a:pPr indent="-317500" lvl="1" marL="914400" rtl="0">
              <a:spcBef>
                <a:spcPts val="0"/>
              </a:spcBef>
              <a:spcAft>
                <a:spcPts val="0"/>
              </a:spcAft>
              <a:buClr>
                <a:srgbClr val="999999"/>
              </a:buClr>
              <a:buSzPts val="1400"/>
              <a:buChar char="○"/>
            </a:pPr>
            <a:r>
              <a:rPr lang="en" sz="1400">
                <a:solidFill>
                  <a:srgbClr val="999999"/>
                </a:solidFill>
              </a:rPr>
              <a:t>Column</a:t>
            </a:r>
            <a:endParaRPr sz="1400">
              <a:solidFill>
                <a:srgbClr val="999999"/>
              </a:solidFill>
            </a:endParaRPr>
          </a:p>
          <a:p>
            <a:pPr indent="-330200" lvl="0" marL="457200" rtl="0">
              <a:spcBef>
                <a:spcPts val="0"/>
              </a:spcBef>
              <a:spcAft>
                <a:spcPts val="0"/>
              </a:spcAft>
              <a:buSzPts val="1600"/>
              <a:buChar char="●"/>
            </a:pPr>
            <a:r>
              <a:rPr lang="en" sz="1600"/>
              <a:t>Children can flex their size</a:t>
            </a:r>
            <a:endParaRPr sz="1600"/>
          </a:p>
          <a:p>
            <a:pPr indent="-317500" lvl="1" marL="914400" rtl="0">
              <a:spcBef>
                <a:spcPts val="0"/>
              </a:spcBef>
              <a:spcAft>
                <a:spcPts val="0"/>
              </a:spcAft>
              <a:buClr>
                <a:srgbClr val="999999"/>
              </a:buClr>
              <a:buSzPts val="1400"/>
              <a:buChar char="○"/>
            </a:pPr>
            <a:r>
              <a:rPr lang="en" sz="1400">
                <a:solidFill>
                  <a:srgbClr val="999999"/>
                </a:solidFill>
              </a:rPr>
              <a:t>Grow to fill unused space</a:t>
            </a:r>
            <a:endParaRPr sz="1400">
              <a:solidFill>
                <a:srgbClr val="999999"/>
              </a:solidFill>
            </a:endParaRPr>
          </a:p>
          <a:p>
            <a:pPr indent="-317500" lvl="1" marL="914400" rtl="0">
              <a:spcBef>
                <a:spcPts val="0"/>
              </a:spcBef>
              <a:spcAft>
                <a:spcPts val="0"/>
              </a:spcAft>
              <a:buClr>
                <a:srgbClr val="999999"/>
              </a:buClr>
              <a:buSzPts val="1400"/>
              <a:buChar char="○"/>
            </a:pPr>
            <a:r>
              <a:rPr lang="en" sz="1400">
                <a:solidFill>
                  <a:srgbClr val="999999"/>
                </a:solidFill>
              </a:rPr>
              <a:t>Shrink to </a:t>
            </a:r>
            <a:r>
              <a:rPr lang="en" sz="1400">
                <a:solidFill>
                  <a:srgbClr val="999999"/>
                </a:solidFill>
              </a:rPr>
              <a:t>avoid</a:t>
            </a:r>
            <a:r>
              <a:rPr lang="en" sz="1400">
                <a:solidFill>
                  <a:srgbClr val="999999"/>
                </a:solidFill>
              </a:rPr>
              <a:t> overflowing parent</a:t>
            </a:r>
            <a:endParaRPr sz="1400">
              <a:solidFill>
                <a:srgbClr val="999999"/>
              </a:solidFill>
            </a:endParaRPr>
          </a:p>
          <a:p>
            <a:pPr indent="-330200" lvl="0" marL="457200" rtl="0">
              <a:spcBef>
                <a:spcPts val="0"/>
              </a:spcBef>
              <a:spcAft>
                <a:spcPts val="0"/>
              </a:spcAft>
              <a:buSzPts val="1600"/>
              <a:buChar char="●"/>
            </a:pPr>
            <a:r>
              <a:rPr lang="en" sz="1600"/>
              <a:t>Some older </a:t>
            </a:r>
            <a:r>
              <a:rPr lang="en" sz="1600"/>
              <a:t>browsers</a:t>
            </a:r>
            <a:r>
              <a:rPr lang="en" sz="1600"/>
              <a:t> require vendor prefixes or use non standard Names (*)</a:t>
            </a:r>
            <a:endParaRPr sz="1600"/>
          </a:p>
        </p:txBody>
      </p:sp>
      <p:graphicFrame>
        <p:nvGraphicFramePr>
          <p:cNvPr id="430" name="Shape 430"/>
          <p:cNvGraphicFramePr/>
          <p:nvPr/>
        </p:nvGraphicFramePr>
        <p:xfrm>
          <a:off x="4644675" y="3783805"/>
          <a:ext cx="3000000" cy="3000000"/>
        </p:xfrm>
        <a:graphic>
          <a:graphicData uri="http://schemas.openxmlformats.org/drawingml/2006/table">
            <a:tbl>
              <a:tblPr>
                <a:noFill/>
                <a:tableStyleId>{B05BE6F2-9EBF-41E3-A6EE-67C3A285A3EB}</a:tableStyleId>
              </a:tblPr>
              <a:tblGrid>
                <a:gridCol w="708100"/>
                <a:gridCol w="714550"/>
                <a:gridCol w="714550"/>
                <a:gridCol w="714550"/>
                <a:gridCol w="714550"/>
                <a:gridCol w="708100"/>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29*</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12</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20*</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Yes</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9*</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r>
            </a:tbl>
          </a:graphicData>
        </a:graphic>
      </p:graphicFrame>
      <p:pic>
        <p:nvPicPr>
          <p:cNvPr id="431" name="Shape 431"/>
          <p:cNvPicPr preferRelativeResize="0"/>
          <p:nvPr/>
        </p:nvPicPr>
        <p:blipFill>
          <a:blip r:embed="rId3">
            <a:alphaModFix/>
          </a:blip>
          <a:stretch>
            <a:fillRect/>
          </a:stretch>
        </p:blipFill>
        <p:spPr>
          <a:xfrm>
            <a:off x="4871708" y="3866980"/>
            <a:ext cx="254650" cy="254650"/>
          </a:xfrm>
          <a:prstGeom prst="rect">
            <a:avLst/>
          </a:prstGeom>
          <a:noFill/>
          <a:ln>
            <a:noFill/>
          </a:ln>
        </p:spPr>
      </p:pic>
      <p:pic>
        <p:nvPicPr>
          <p:cNvPr id="432" name="Shape 432"/>
          <p:cNvPicPr preferRelativeResize="0"/>
          <p:nvPr/>
        </p:nvPicPr>
        <p:blipFill>
          <a:blip r:embed="rId4">
            <a:alphaModFix/>
          </a:blip>
          <a:stretch>
            <a:fillRect/>
          </a:stretch>
        </p:blipFill>
        <p:spPr>
          <a:xfrm>
            <a:off x="5515101" y="3866980"/>
            <a:ext cx="381950" cy="254650"/>
          </a:xfrm>
          <a:prstGeom prst="rect">
            <a:avLst/>
          </a:prstGeom>
          <a:noFill/>
          <a:ln>
            <a:noFill/>
          </a:ln>
        </p:spPr>
      </p:pic>
      <p:pic>
        <p:nvPicPr>
          <p:cNvPr id="433" name="Shape 433"/>
          <p:cNvPicPr preferRelativeResize="0"/>
          <p:nvPr/>
        </p:nvPicPr>
        <p:blipFill rotWithShape="1">
          <a:blip r:embed="rId5">
            <a:alphaModFix/>
          </a:blip>
          <a:srcRect b="7773" l="8707" r="8125" t="8285"/>
          <a:stretch/>
        </p:blipFill>
        <p:spPr>
          <a:xfrm>
            <a:off x="6301103" y="3865805"/>
            <a:ext cx="254650" cy="256995"/>
          </a:xfrm>
          <a:prstGeom prst="rect">
            <a:avLst/>
          </a:prstGeom>
          <a:noFill/>
          <a:ln>
            <a:noFill/>
          </a:ln>
        </p:spPr>
      </p:pic>
      <p:pic>
        <p:nvPicPr>
          <p:cNvPr id="434" name="Shape 434"/>
          <p:cNvPicPr preferRelativeResize="0"/>
          <p:nvPr/>
        </p:nvPicPr>
        <p:blipFill rotWithShape="1">
          <a:blip r:embed="rId6">
            <a:alphaModFix/>
          </a:blip>
          <a:srcRect b="18597" l="33580" r="32216" t="19077"/>
          <a:stretch/>
        </p:blipFill>
        <p:spPr>
          <a:xfrm>
            <a:off x="8401069" y="3852555"/>
            <a:ext cx="296373" cy="283500"/>
          </a:xfrm>
          <a:prstGeom prst="rect">
            <a:avLst/>
          </a:prstGeom>
          <a:noFill/>
          <a:ln>
            <a:noFill/>
          </a:ln>
        </p:spPr>
      </p:pic>
      <p:pic>
        <p:nvPicPr>
          <p:cNvPr id="435" name="Shape 435"/>
          <p:cNvPicPr preferRelativeResize="0"/>
          <p:nvPr/>
        </p:nvPicPr>
        <p:blipFill rotWithShape="1">
          <a:blip r:embed="rId7">
            <a:alphaModFix/>
          </a:blip>
          <a:srcRect b="7056" l="6040" r="6539" t="6677"/>
          <a:stretch/>
        </p:blipFill>
        <p:spPr>
          <a:xfrm>
            <a:off x="7727699" y="3868655"/>
            <a:ext cx="254649" cy="251298"/>
          </a:xfrm>
          <a:prstGeom prst="rect">
            <a:avLst/>
          </a:prstGeom>
          <a:noFill/>
          <a:ln>
            <a:noFill/>
          </a:ln>
        </p:spPr>
      </p:pic>
      <p:pic>
        <p:nvPicPr>
          <p:cNvPr id="436" name="Shape 436"/>
          <p:cNvPicPr preferRelativeResize="0"/>
          <p:nvPr/>
        </p:nvPicPr>
        <p:blipFill rotWithShape="1">
          <a:blip r:embed="rId8">
            <a:alphaModFix/>
          </a:blip>
          <a:srcRect b="4690" l="5466" r="2341" t="4581"/>
          <a:stretch/>
        </p:blipFill>
        <p:spPr>
          <a:xfrm>
            <a:off x="7019348" y="3869005"/>
            <a:ext cx="254650" cy="250595"/>
          </a:xfrm>
          <a:prstGeom prst="rect">
            <a:avLst/>
          </a:prstGeom>
          <a:noFill/>
          <a:ln>
            <a:noFill/>
          </a:ln>
        </p:spPr>
      </p:pic>
      <p:sp>
        <p:nvSpPr>
          <p:cNvPr id="437" name="Shape 437">
            <a:hlinkClick r:id="rId9"/>
          </p:cNvPr>
          <p:cNvSpPr/>
          <p:nvPr/>
        </p:nvSpPr>
        <p:spPr>
          <a:xfrm>
            <a:off x="0" y="5016500"/>
            <a:ext cx="3810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500"/>
                                        <p:tgtEl>
                                          <p:spTgt spid="4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animEffect filter="fade" transition="in">
                                      <p:cBhvr>
                                        <p:cTn dur="500"/>
                                        <p:tgtEl>
                                          <p:spTgt spid="4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animEffect filter="fade" transition="in">
                                      <p:cBhvr>
                                        <p:cTn dur="500"/>
                                        <p:tgtEl>
                                          <p:spTgt spid="4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3" st="3"/>
                                            </p:txEl>
                                          </p:spTgt>
                                        </p:tgtEl>
                                        <p:attrNameLst>
                                          <p:attrName>style.visibility</p:attrName>
                                        </p:attrNameLst>
                                      </p:cBhvr>
                                      <p:to>
                                        <p:strVal val="visible"/>
                                      </p:to>
                                    </p:set>
                                    <p:animEffect filter="fade" transition="in">
                                      <p:cBhvr>
                                        <p:cTn dur="500"/>
                                        <p:tgtEl>
                                          <p:spTgt spid="4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4" st="4"/>
                                            </p:txEl>
                                          </p:spTgt>
                                        </p:tgtEl>
                                        <p:attrNameLst>
                                          <p:attrName>style.visibility</p:attrName>
                                        </p:attrNameLst>
                                      </p:cBhvr>
                                      <p:to>
                                        <p:strVal val="visible"/>
                                      </p:to>
                                    </p:set>
                                    <p:animEffect filter="fade" transition="in">
                                      <p:cBhvr>
                                        <p:cTn dur="500"/>
                                        <p:tgtEl>
                                          <p:spTgt spid="4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5" st="5"/>
                                            </p:txEl>
                                          </p:spTgt>
                                        </p:tgtEl>
                                        <p:attrNameLst>
                                          <p:attrName>style.visibility</p:attrName>
                                        </p:attrNameLst>
                                      </p:cBhvr>
                                      <p:to>
                                        <p:strVal val="visible"/>
                                      </p:to>
                                    </p:set>
                                    <p:animEffect filter="fade" transition="in">
                                      <p:cBhvr>
                                        <p:cTn dur="500"/>
                                        <p:tgtEl>
                                          <p:spTgt spid="4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6" st="6"/>
                                            </p:txEl>
                                          </p:spTgt>
                                        </p:tgtEl>
                                        <p:attrNameLst>
                                          <p:attrName>style.visibility</p:attrName>
                                        </p:attrNameLst>
                                      </p:cBhvr>
                                      <p:to>
                                        <p:strVal val="visible"/>
                                      </p:to>
                                    </p:set>
                                    <p:animEffect filter="fade" transition="in">
                                      <p:cBhvr>
                                        <p:cTn dur="500"/>
                                        <p:tgtEl>
                                          <p:spTgt spid="42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7" st="7"/>
                                            </p:txEl>
                                          </p:spTgt>
                                        </p:tgtEl>
                                        <p:attrNameLst>
                                          <p:attrName>style.visibility</p:attrName>
                                        </p:attrNameLst>
                                      </p:cBhvr>
                                      <p:to>
                                        <p:strVal val="visible"/>
                                      </p:to>
                                    </p:set>
                                    <p:animEffect filter="fade" transition="in">
                                      <p:cBhvr>
                                        <p:cTn dur="500"/>
                                        <p:tgtEl>
                                          <p:spTgt spid="42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.container</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display</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flex-direction</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row</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justify-content</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align-items</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stretch</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sp>
        <p:nvSpPr>
          <p:cNvPr id="443" name="Shape 443"/>
          <p:cNvSpPr/>
          <p:nvPr/>
        </p:nvSpPr>
        <p:spPr>
          <a:xfrm>
            <a:off x="4864250" y="432126"/>
            <a:ext cx="3993000" cy="520472"/>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Shape 444"/>
          <p:cNvSpPr/>
          <p:nvPr/>
        </p:nvSpPr>
        <p:spPr>
          <a:xfrm>
            <a:off x="4877633" y="446578"/>
            <a:ext cx="1011300" cy="505924"/>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45" name="Shape 445"/>
          <p:cNvSpPr/>
          <p:nvPr/>
        </p:nvSpPr>
        <p:spPr>
          <a:xfrm>
            <a:off x="5888940" y="446578"/>
            <a:ext cx="1011300" cy="505924"/>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46" name="Shape 446"/>
          <p:cNvSpPr/>
          <p:nvPr/>
        </p:nvSpPr>
        <p:spPr>
          <a:xfrm>
            <a:off x="6900233" y="446578"/>
            <a:ext cx="1011300" cy="505924"/>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47" name="Shape 447"/>
          <p:cNvSpPr txBox="1"/>
          <p:nvPr/>
        </p:nvSpPr>
        <p:spPr>
          <a:xfrm>
            <a:off x="4864250" y="952661"/>
            <a:ext cx="3993000" cy="216717"/>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row</a:t>
            </a:r>
            <a:endParaRPr>
              <a:latin typeface="Source Code Pro"/>
              <a:ea typeface="Source Code Pro"/>
              <a:cs typeface="Source Code Pro"/>
              <a:sym typeface="Source Code Pro"/>
            </a:endParaRPr>
          </a:p>
        </p:txBody>
      </p:sp>
      <p:sp>
        <p:nvSpPr>
          <p:cNvPr id="448" name="Shape 448"/>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cxnSp>
        <p:nvCxnSpPr>
          <p:cNvPr id="449" name="Shape 449"/>
          <p:cNvCxnSpPr>
            <a:stCxn id="448" idx="1"/>
            <a:endCxn id="443"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sp>
        <p:nvSpPr>
          <p:cNvPr id="450" name="Shape 450"/>
          <p:cNvSpPr/>
          <p:nvPr/>
        </p:nvSpPr>
        <p:spPr>
          <a:xfrm>
            <a:off x="278750" y="1002525"/>
            <a:ext cx="1683300" cy="2994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51" name="Shape 451"/>
          <p:cNvGrpSpPr/>
          <p:nvPr/>
        </p:nvGrpSpPr>
        <p:grpSpPr>
          <a:xfrm>
            <a:off x="4864250" y="1596750"/>
            <a:ext cx="3993000" cy="1147604"/>
            <a:chOff x="4883125" y="432123"/>
            <a:chExt cx="3993000" cy="1372567"/>
          </a:xfrm>
        </p:grpSpPr>
        <p:sp>
          <p:nvSpPr>
            <p:cNvPr id="452" name="Shape 452"/>
            <p:cNvSpPr/>
            <p:nvPr/>
          </p:nvSpPr>
          <p:spPr>
            <a:xfrm>
              <a:off x="4883125" y="432123"/>
              <a:ext cx="3993000" cy="11100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p:nvPr/>
          </p:nvSpPr>
          <p:spPr>
            <a:xfrm>
              <a:off x="4896497" y="449407"/>
              <a:ext cx="1011300" cy="475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54" name="Shape 454"/>
            <p:cNvSpPr/>
            <p:nvPr/>
          </p:nvSpPr>
          <p:spPr>
            <a:xfrm>
              <a:off x="4896497" y="924619"/>
              <a:ext cx="1011300" cy="259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55" name="Shape 455"/>
            <p:cNvSpPr/>
            <p:nvPr/>
          </p:nvSpPr>
          <p:spPr>
            <a:xfrm>
              <a:off x="4896497" y="1183830"/>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56" name="Shape 456"/>
            <p:cNvSpPr txBox="1"/>
            <p:nvPr/>
          </p:nvSpPr>
          <p:spPr>
            <a:xfrm>
              <a:off x="4883125" y="1545491"/>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column</a:t>
              </a:r>
              <a:endParaRPr>
                <a:latin typeface="Source Code Pro"/>
                <a:ea typeface="Source Code Pro"/>
                <a:cs typeface="Source Code Pro"/>
                <a:sym typeface="Source Code Pro"/>
              </a:endParaRPr>
            </a:p>
          </p:txBody>
        </p:sp>
      </p:grpSp>
      <p:sp>
        <p:nvSpPr>
          <p:cNvPr id="457" name="Shape 457">
            <a:hlinkClick r:id="rId3"/>
          </p:cNvPr>
          <p:cNvSpPr/>
          <p:nvPr/>
        </p:nvSpPr>
        <p:spPr>
          <a:xfrm>
            <a:off x="0" y="5016500"/>
            <a:ext cx="4000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.container</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display</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flex-direction</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row</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justify-content</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align-items</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stretch</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sp>
        <p:nvSpPr>
          <p:cNvPr id="463" name="Shape 463"/>
          <p:cNvSpPr/>
          <p:nvPr/>
        </p:nvSpPr>
        <p:spPr>
          <a:xfrm>
            <a:off x="4864250" y="432126"/>
            <a:ext cx="3993000" cy="520472"/>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4" name="Shape 464"/>
          <p:cNvSpPr/>
          <p:nvPr/>
        </p:nvSpPr>
        <p:spPr>
          <a:xfrm>
            <a:off x="4877633" y="438773"/>
            <a:ext cx="1011300" cy="5058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65" name="Shape 465"/>
          <p:cNvSpPr/>
          <p:nvPr/>
        </p:nvSpPr>
        <p:spPr>
          <a:xfrm>
            <a:off x="5888940" y="438773"/>
            <a:ext cx="1011300" cy="5058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66" name="Shape 466"/>
          <p:cNvSpPr/>
          <p:nvPr/>
        </p:nvSpPr>
        <p:spPr>
          <a:xfrm>
            <a:off x="6900233" y="438773"/>
            <a:ext cx="1011300" cy="5058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grpSp>
        <p:nvGrpSpPr>
          <p:cNvPr id="467" name="Shape 467"/>
          <p:cNvGrpSpPr/>
          <p:nvPr/>
        </p:nvGrpSpPr>
        <p:grpSpPr>
          <a:xfrm>
            <a:off x="6860750" y="51950"/>
            <a:ext cx="1536900" cy="380100"/>
            <a:chOff x="6860750" y="51950"/>
            <a:chExt cx="1536900" cy="380100"/>
          </a:xfrm>
        </p:grpSpPr>
        <p:sp>
          <p:nvSpPr>
            <p:cNvPr id="468" name="Shape 468"/>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cxnSp>
          <p:nvCxnSpPr>
            <p:cNvPr id="469" name="Shape 469"/>
            <p:cNvCxnSpPr>
              <a:stCxn id="468" idx="1"/>
              <a:endCxn id="463"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grpSp>
      <p:grpSp>
        <p:nvGrpSpPr>
          <p:cNvPr id="470" name="Shape 470"/>
          <p:cNvGrpSpPr/>
          <p:nvPr/>
        </p:nvGrpSpPr>
        <p:grpSpPr>
          <a:xfrm>
            <a:off x="4864250" y="1342615"/>
            <a:ext cx="3993000" cy="737252"/>
            <a:chOff x="4940450" y="1483350"/>
            <a:chExt cx="3993000" cy="881775"/>
          </a:xfrm>
        </p:grpSpPr>
        <p:sp>
          <p:nvSpPr>
            <p:cNvPr id="471" name="Shape 471"/>
            <p:cNvSpPr/>
            <p:nvPr/>
          </p:nvSpPr>
          <p:spPr>
            <a:xfrm>
              <a:off x="4940450" y="1483350"/>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2" name="Shape 472"/>
            <p:cNvSpPr/>
            <p:nvPr/>
          </p:nvSpPr>
          <p:spPr>
            <a:xfrm>
              <a:off x="5888584" y="1491993"/>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73" name="Shape 473"/>
            <p:cNvSpPr/>
            <p:nvPr/>
          </p:nvSpPr>
          <p:spPr>
            <a:xfrm>
              <a:off x="6899891" y="1491993"/>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74" name="Shape 474"/>
            <p:cNvSpPr/>
            <p:nvPr/>
          </p:nvSpPr>
          <p:spPr>
            <a:xfrm>
              <a:off x="7911184" y="1491993"/>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75" name="Shape 475"/>
            <p:cNvSpPr txBox="1"/>
            <p:nvPr/>
          </p:nvSpPr>
          <p:spPr>
            <a:xfrm>
              <a:off x="4940450" y="2105925"/>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flex-end</a:t>
              </a:r>
              <a:endParaRPr>
                <a:latin typeface="Source Code Pro"/>
                <a:ea typeface="Source Code Pro"/>
                <a:cs typeface="Source Code Pro"/>
                <a:sym typeface="Source Code Pro"/>
              </a:endParaRPr>
            </a:p>
          </p:txBody>
        </p:sp>
      </p:grpSp>
      <p:grpSp>
        <p:nvGrpSpPr>
          <p:cNvPr id="476" name="Shape 476"/>
          <p:cNvGrpSpPr/>
          <p:nvPr/>
        </p:nvGrpSpPr>
        <p:grpSpPr>
          <a:xfrm>
            <a:off x="261450" y="952661"/>
            <a:ext cx="8595800" cy="689364"/>
            <a:chOff x="261450" y="952661"/>
            <a:chExt cx="8595800" cy="689364"/>
          </a:xfrm>
        </p:grpSpPr>
        <p:sp>
          <p:nvSpPr>
            <p:cNvPr id="477" name="Shape 477"/>
            <p:cNvSpPr txBox="1"/>
            <p:nvPr/>
          </p:nvSpPr>
          <p:spPr>
            <a:xfrm>
              <a:off x="4864250" y="952661"/>
              <a:ext cx="3993000" cy="21671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latin typeface="Source Code Pro"/>
                  <a:ea typeface="Source Code Pro"/>
                  <a:cs typeface="Source Code Pro"/>
                  <a:sym typeface="Source Code Pro"/>
                </a:rPr>
                <a:t>flex-start</a:t>
              </a:r>
              <a:endParaRPr>
                <a:latin typeface="Source Code Pro"/>
                <a:ea typeface="Source Code Pro"/>
                <a:cs typeface="Source Code Pro"/>
                <a:sym typeface="Source Code Pro"/>
              </a:endParaRPr>
            </a:p>
          </p:txBody>
        </p:sp>
        <p:sp>
          <p:nvSpPr>
            <p:cNvPr id="478" name="Shape 478"/>
            <p:cNvSpPr/>
            <p:nvPr/>
          </p:nvSpPr>
          <p:spPr>
            <a:xfrm>
              <a:off x="261450" y="1342625"/>
              <a:ext cx="1802400" cy="2994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79" name="Shape 479"/>
          <p:cNvGrpSpPr/>
          <p:nvPr/>
        </p:nvGrpSpPr>
        <p:grpSpPr>
          <a:xfrm>
            <a:off x="4864250" y="2253103"/>
            <a:ext cx="3993000" cy="737252"/>
            <a:chOff x="4940450" y="1483350"/>
            <a:chExt cx="3993000" cy="881775"/>
          </a:xfrm>
        </p:grpSpPr>
        <p:sp>
          <p:nvSpPr>
            <p:cNvPr id="480" name="Shape 480"/>
            <p:cNvSpPr/>
            <p:nvPr/>
          </p:nvSpPr>
          <p:spPr>
            <a:xfrm>
              <a:off x="4940450" y="1483350"/>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1" name="Shape 481"/>
            <p:cNvSpPr/>
            <p:nvPr/>
          </p:nvSpPr>
          <p:spPr>
            <a:xfrm>
              <a:off x="4949093" y="1491993"/>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82" name="Shape 482"/>
            <p:cNvSpPr/>
            <p:nvPr/>
          </p:nvSpPr>
          <p:spPr>
            <a:xfrm>
              <a:off x="6426235" y="1491993"/>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83" name="Shape 483"/>
            <p:cNvSpPr/>
            <p:nvPr/>
          </p:nvSpPr>
          <p:spPr>
            <a:xfrm>
              <a:off x="7907281" y="1491993"/>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84" name="Shape 484"/>
            <p:cNvSpPr txBox="1"/>
            <p:nvPr/>
          </p:nvSpPr>
          <p:spPr>
            <a:xfrm>
              <a:off x="4940450" y="2105925"/>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space-between</a:t>
              </a:r>
              <a:endParaRPr>
                <a:latin typeface="Source Code Pro"/>
                <a:ea typeface="Source Code Pro"/>
                <a:cs typeface="Source Code Pro"/>
                <a:sym typeface="Source Code Pro"/>
              </a:endParaRPr>
            </a:p>
          </p:txBody>
        </p:sp>
      </p:grpSp>
      <p:grpSp>
        <p:nvGrpSpPr>
          <p:cNvPr id="485" name="Shape 485"/>
          <p:cNvGrpSpPr/>
          <p:nvPr/>
        </p:nvGrpSpPr>
        <p:grpSpPr>
          <a:xfrm>
            <a:off x="4864250" y="3163592"/>
            <a:ext cx="3993000" cy="737252"/>
            <a:chOff x="4940450" y="1483350"/>
            <a:chExt cx="3993000" cy="881775"/>
          </a:xfrm>
        </p:grpSpPr>
        <p:sp>
          <p:nvSpPr>
            <p:cNvPr id="486" name="Shape 486"/>
            <p:cNvSpPr/>
            <p:nvPr/>
          </p:nvSpPr>
          <p:spPr>
            <a:xfrm>
              <a:off x="4940450" y="1483350"/>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87" name="Shape 487"/>
            <p:cNvSpPr/>
            <p:nvPr/>
          </p:nvSpPr>
          <p:spPr>
            <a:xfrm>
              <a:off x="5101493" y="1491993"/>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88" name="Shape 488"/>
            <p:cNvSpPr/>
            <p:nvPr/>
          </p:nvSpPr>
          <p:spPr>
            <a:xfrm>
              <a:off x="6426235" y="1491993"/>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89" name="Shape 489"/>
            <p:cNvSpPr/>
            <p:nvPr/>
          </p:nvSpPr>
          <p:spPr>
            <a:xfrm>
              <a:off x="7750978" y="1491993"/>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90" name="Shape 490"/>
            <p:cNvSpPr txBox="1"/>
            <p:nvPr/>
          </p:nvSpPr>
          <p:spPr>
            <a:xfrm>
              <a:off x="4940450" y="2105925"/>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space-around</a:t>
              </a:r>
              <a:endParaRPr>
                <a:latin typeface="Source Code Pro"/>
                <a:ea typeface="Source Code Pro"/>
                <a:cs typeface="Source Code Pro"/>
                <a:sym typeface="Source Code Pro"/>
              </a:endParaRPr>
            </a:p>
          </p:txBody>
        </p:sp>
      </p:grpSp>
      <p:grpSp>
        <p:nvGrpSpPr>
          <p:cNvPr id="491" name="Shape 491"/>
          <p:cNvGrpSpPr/>
          <p:nvPr/>
        </p:nvGrpSpPr>
        <p:grpSpPr>
          <a:xfrm>
            <a:off x="4864250" y="4074080"/>
            <a:ext cx="3993000" cy="737252"/>
            <a:chOff x="4940450" y="1483350"/>
            <a:chExt cx="3993000" cy="881775"/>
          </a:xfrm>
        </p:grpSpPr>
        <p:sp>
          <p:nvSpPr>
            <p:cNvPr id="492" name="Shape 492"/>
            <p:cNvSpPr/>
            <p:nvPr/>
          </p:nvSpPr>
          <p:spPr>
            <a:xfrm>
              <a:off x="4940450" y="1483350"/>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93" name="Shape 493"/>
            <p:cNvSpPr/>
            <p:nvPr/>
          </p:nvSpPr>
          <p:spPr>
            <a:xfrm>
              <a:off x="5177693" y="1491993"/>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494" name="Shape 494"/>
            <p:cNvSpPr/>
            <p:nvPr/>
          </p:nvSpPr>
          <p:spPr>
            <a:xfrm>
              <a:off x="6426235" y="1491993"/>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495" name="Shape 495"/>
            <p:cNvSpPr/>
            <p:nvPr/>
          </p:nvSpPr>
          <p:spPr>
            <a:xfrm>
              <a:off x="7674778" y="1491993"/>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496" name="Shape 496"/>
            <p:cNvSpPr txBox="1"/>
            <p:nvPr/>
          </p:nvSpPr>
          <p:spPr>
            <a:xfrm>
              <a:off x="4940450" y="2105925"/>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space-evenly</a:t>
              </a:r>
              <a:endParaRPr>
                <a:latin typeface="Source Code Pro"/>
                <a:ea typeface="Source Code Pro"/>
                <a:cs typeface="Source Code Pro"/>
                <a:sym typeface="Source Code Pro"/>
              </a:endParaRPr>
            </a:p>
          </p:txBody>
        </p:sp>
      </p:grpSp>
      <p:sp>
        <p:nvSpPr>
          <p:cNvPr id="497" name="Shape 497">
            <a:hlinkClick r:id="rId3"/>
          </p:cNvPr>
          <p:cNvSpPr/>
          <p:nvPr/>
        </p:nvSpPr>
        <p:spPr>
          <a:xfrm>
            <a:off x="0" y="5016500"/>
            <a:ext cx="4191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.container</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display</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flex-direction</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row</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justify-content</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align-items</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stretch</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cxnSp>
        <p:nvCxnSpPr>
          <p:cNvPr id="503" name="Shape 503"/>
          <p:cNvCxnSpPr>
            <a:stCxn id="504" idx="1"/>
            <a:endCxn id="505"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grpSp>
        <p:nvGrpSpPr>
          <p:cNvPr id="506" name="Shape 506"/>
          <p:cNvGrpSpPr/>
          <p:nvPr/>
        </p:nvGrpSpPr>
        <p:grpSpPr>
          <a:xfrm>
            <a:off x="278750" y="51950"/>
            <a:ext cx="8578500" cy="1918500"/>
            <a:chOff x="278750" y="51950"/>
            <a:chExt cx="8578500" cy="1918500"/>
          </a:xfrm>
        </p:grpSpPr>
        <p:grpSp>
          <p:nvGrpSpPr>
            <p:cNvPr id="507" name="Shape 507"/>
            <p:cNvGrpSpPr/>
            <p:nvPr/>
          </p:nvGrpSpPr>
          <p:grpSpPr>
            <a:xfrm>
              <a:off x="4864250" y="432126"/>
              <a:ext cx="3993000" cy="737252"/>
              <a:chOff x="4883125" y="432125"/>
              <a:chExt cx="3993000" cy="881775"/>
            </a:xfrm>
          </p:grpSpPr>
          <p:sp>
            <p:nvSpPr>
              <p:cNvPr id="505" name="Shape 505"/>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8" name="Shape 508"/>
              <p:cNvSpPr/>
              <p:nvPr/>
            </p:nvSpPr>
            <p:spPr>
              <a:xfrm>
                <a:off x="4896508" y="440075"/>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09" name="Shape 509"/>
              <p:cNvSpPr/>
              <p:nvPr/>
            </p:nvSpPr>
            <p:spPr>
              <a:xfrm>
                <a:off x="5907815" y="440075"/>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10" name="Shape 510"/>
              <p:cNvSpPr/>
              <p:nvPr/>
            </p:nvSpPr>
            <p:spPr>
              <a:xfrm>
                <a:off x="6919108" y="440075"/>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11" name="Shape 511"/>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stretch</a:t>
                </a:r>
                <a:endParaRPr>
                  <a:latin typeface="Source Code Pro"/>
                  <a:ea typeface="Source Code Pro"/>
                  <a:cs typeface="Source Code Pro"/>
                  <a:sym typeface="Source Code Pro"/>
                </a:endParaRPr>
              </a:p>
            </p:txBody>
          </p:sp>
        </p:grpSp>
        <p:sp>
          <p:nvSpPr>
            <p:cNvPr id="504" name="Shape 504"/>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sp>
          <p:nvSpPr>
            <p:cNvPr id="512" name="Shape 512"/>
            <p:cNvSpPr/>
            <p:nvPr/>
          </p:nvSpPr>
          <p:spPr>
            <a:xfrm>
              <a:off x="278750" y="1671050"/>
              <a:ext cx="1363500" cy="2994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13" name="Shape 513"/>
          <p:cNvGrpSpPr/>
          <p:nvPr/>
        </p:nvGrpSpPr>
        <p:grpSpPr>
          <a:xfrm>
            <a:off x="4864250" y="1596751"/>
            <a:ext cx="3993000" cy="737252"/>
            <a:chOff x="4883125" y="432125"/>
            <a:chExt cx="3993000" cy="881775"/>
          </a:xfrm>
        </p:grpSpPr>
        <p:sp>
          <p:nvSpPr>
            <p:cNvPr id="514" name="Shape 514"/>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Shape 515"/>
            <p:cNvSpPr/>
            <p:nvPr/>
          </p:nvSpPr>
          <p:spPr>
            <a:xfrm>
              <a:off x="4896497" y="449407"/>
              <a:ext cx="1011300" cy="475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16" name="Shape 516"/>
            <p:cNvSpPr/>
            <p:nvPr/>
          </p:nvSpPr>
          <p:spPr>
            <a:xfrm>
              <a:off x="5907822" y="449407"/>
              <a:ext cx="1011300" cy="259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17" name="Shape 517"/>
            <p:cNvSpPr/>
            <p:nvPr/>
          </p:nvSpPr>
          <p:spPr>
            <a:xfrm>
              <a:off x="6919097" y="449408"/>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18" name="Shape 518"/>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start</a:t>
              </a:r>
              <a:endParaRPr>
                <a:latin typeface="Source Code Pro"/>
                <a:ea typeface="Source Code Pro"/>
                <a:cs typeface="Source Code Pro"/>
                <a:sym typeface="Source Code Pro"/>
              </a:endParaRPr>
            </a:p>
          </p:txBody>
        </p:sp>
      </p:grpSp>
      <p:grpSp>
        <p:nvGrpSpPr>
          <p:cNvPr id="519" name="Shape 519"/>
          <p:cNvGrpSpPr/>
          <p:nvPr/>
        </p:nvGrpSpPr>
        <p:grpSpPr>
          <a:xfrm>
            <a:off x="4864250" y="2761376"/>
            <a:ext cx="3993000" cy="737252"/>
            <a:chOff x="4883125" y="432125"/>
            <a:chExt cx="3993000" cy="881775"/>
          </a:xfrm>
        </p:grpSpPr>
        <p:sp>
          <p:nvSpPr>
            <p:cNvPr id="520" name="Shape 520"/>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p:nvPr/>
          </p:nvSpPr>
          <p:spPr>
            <a:xfrm>
              <a:off x="4896497" y="566160"/>
              <a:ext cx="1011300" cy="475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22" name="Shape 522"/>
            <p:cNvSpPr/>
            <p:nvPr/>
          </p:nvSpPr>
          <p:spPr>
            <a:xfrm>
              <a:off x="5907822" y="782160"/>
              <a:ext cx="1011300" cy="259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23" name="Shape 523"/>
            <p:cNvSpPr/>
            <p:nvPr/>
          </p:nvSpPr>
          <p:spPr>
            <a:xfrm>
              <a:off x="6919097" y="683160"/>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24" name="Shape 524"/>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end</a:t>
              </a:r>
              <a:endParaRPr>
                <a:latin typeface="Source Code Pro"/>
                <a:ea typeface="Source Code Pro"/>
                <a:cs typeface="Source Code Pro"/>
                <a:sym typeface="Source Code Pro"/>
              </a:endParaRPr>
            </a:p>
          </p:txBody>
        </p:sp>
      </p:grpSp>
      <p:grpSp>
        <p:nvGrpSpPr>
          <p:cNvPr id="525" name="Shape 525"/>
          <p:cNvGrpSpPr/>
          <p:nvPr/>
        </p:nvGrpSpPr>
        <p:grpSpPr>
          <a:xfrm>
            <a:off x="4864250" y="3926001"/>
            <a:ext cx="3993000" cy="737252"/>
            <a:chOff x="4883125" y="432125"/>
            <a:chExt cx="3993000" cy="881775"/>
          </a:xfrm>
        </p:grpSpPr>
        <p:sp>
          <p:nvSpPr>
            <p:cNvPr id="526" name="Shape 526"/>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7" name="Shape 527"/>
            <p:cNvSpPr/>
            <p:nvPr/>
          </p:nvSpPr>
          <p:spPr>
            <a:xfrm>
              <a:off x="4896497" y="505775"/>
              <a:ext cx="1011300" cy="475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28" name="Shape 528"/>
            <p:cNvSpPr/>
            <p:nvPr/>
          </p:nvSpPr>
          <p:spPr>
            <a:xfrm>
              <a:off x="5907822" y="613775"/>
              <a:ext cx="1011300" cy="259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29" name="Shape 529"/>
            <p:cNvSpPr/>
            <p:nvPr/>
          </p:nvSpPr>
          <p:spPr>
            <a:xfrm>
              <a:off x="6919097" y="564275"/>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30" name="Shape 530"/>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center</a:t>
              </a:r>
              <a:endParaRPr>
                <a:latin typeface="Source Code Pro"/>
                <a:ea typeface="Source Code Pro"/>
                <a:cs typeface="Source Code Pro"/>
                <a:sym typeface="Source Code Pro"/>
              </a:endParaRPr>
            </a:p>
          </p:txBody>
        </p:sp>
      </p:grpSp>
      <p:sp>
        <p:nvSpPr>
          <p:cNvPr id="531" name="Shape 531">
            <a:hlinkClick r:id="rId3"/>
          </p:cNvPr>
          <p:cNvSpPr/>
          <p:nvPr/>
        </p:nvSpPr>
        <p:spPr>
          <a:xfrm>
            <a:off x="0" y="5016500"/>
            <a:ext cx="4381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Shape 536"/>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.second</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align-self</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flex-basis</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auto</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flex-grow</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flex-shrink</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9CDCFE"/>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cxnSp>
        <p:nvCxnSpPr>
          <p:cNvPr id="537" name="Shape 537"/>
          <p:cNvCxnSpPr>
            <a:stCxn id="538" idx="1"/>
            <a:endCxn id="539"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grpSp>
        <p:nvGrpSpPr>
          <p:cNvPr id="540" name="Shape 540"/>
          <p:cNvGrpSpPr/>
          <p:nvPr/>
        </p:nvGrpSpPr>
        <p:grpSpPr>
          <a:xfrm>
            <a:off x="4864250" y="432126"/>
            <a:ext cx="3993000" cy="737252"/>
            <a:chOff x="4883125" y="432125"/>
            <a:chExt cx="3993000" cy="881775"/>
          </a:xfrm>
        </p:grpSpPr>
        <p:sp>
          <p:nvSpPr>
            <p:cNvPr id="539" name="Shape 539"/>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1" name="Shape 541"/>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42" name="Shape 542"/>
            <p:cNvSpPr/>
            <p:nvPr/>
          </p:nvSpPr>
          <p:spPr>
            <a:xfrm>
              <a:off x="5907825" y="440077"/>
              <a:ext cx="1011300" cy="463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43" name="Shape 543"/>
            <p:cNvSpPr/>
            <p:nvPr/>
          </p:nvSpPr>
          <p:spPr>
            <a:xfrm>
              <a:off x="69191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44" name="Shape 544"/>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flex-start</a:t>
              </a:r>
              <a:endParaRPr>
                <a:latin typeface="Source Code Pro"/>
                <a:ea typeface="Source Code Pro"/>
                <a:cs typeface="Source Code Pro"/>
                <a:sym typeface="Source Code Pro"/>
              </a:endParaRPr>
            </a:p>
          </p:txBody>
        </p:sp>
      </p:grpSp>
      <p:sp>
        <p:nvSpPr>
          <p:cNvPr id="538" name="Shape 538"/>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sp>
        <p:nvSpPr>
          <p:cNvPr id="545" name="Shape 545"/>
          <p:cNvSpPr/>
          <p:nvPr/>
        </p:nvSpPr>
        <p:spPr>
          <a:xfrm>
            <a:off x="226725" y="715025"/>
            <a:ext cx="1363500" cy="2994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546" name="Shape 546"/>
          <p:cNvGrpSpPr/>
          <p:nvPr/>
        </p:nvGrpSpPr>
        <p:grpSpPr>
          <a:xfrm>
            <a:off x="4864250" y="1305595"/>
            <a:ext cx="3993000" cy="737252"/>
            <a:chOff x="4883125" y="432125"/>
            <a:chExt cx="3993000" cy="881775"/>
          </a:xfrm>
        </p:grpSpPr>
        <p:sp>
          <p:nvSpPr>
            <p:cNvPr id="547" name="Shape 547"/>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8" name="Shape 548"/>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49" name="Shape 549"/>
            <p:cNvSpPr/>
            <p:nvPr/>
          </p:nvSpPr>
          <p:spPr>
            <a:xfrm>
              <a:off x="5907825" y="577885"/>
              <a:ext cx="1011300" cy="463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50" name="Shape 550"/>
            <p:cNvSpPr/>
            <p:nvPr/>
          </p:nvSpPr>
          <p:spPr>
            <a:xfrm>
              <a:off x="69191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51" name="Shape 551"/>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flex-end</a:t>
              </a:r>
              <a:endParaRPr>
                <a:latin typeface="Source Code Pro"/>
                <a:ea typeface="Source Code Pro"/>
                <a:cs typeface="Source Code Pro"/>
                <a:sym typeface="Source Code Pro"/>
              </a:endParaRPr>
            </a:p>
          </p:txBody>
        </p:sp>
      </p:grpSp>
      <p:grpSp>
        <p:nvGrpSpPr>
          <p:cNvPr id="552" name="Shape 552"/>
          <p:cNvGrpSpPr/>
          <p:nvPr/>
        </p:nvGrpSpPr>
        <p:grpSpPr>
          <a:xfrm>
            <a:off x="4864250" y="2179064"/>
            <a:ext cx="3993000" cy="737252"/>
            <a:chOff x="4883125" y="432125"/>
            <a:chExt cx="3993000" cy="881775"/>
          </a:xfrm>
        </p:grpSpPr>
        <p:sp>
          <p:nvSpPr>
            <p:cNvPr id="553" name="Shape 553"/>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4" name="Shape 554"/>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55" name="Shape 555"/>
            <p:cNvSpPr/>
            <p:nvPr/>
          </p:nvSpPr>
          <p:spPr>
            <a:xfrm>
              <a:off x="5907825" y="511775"/>
              <a:ext cx="1011300" cy="463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56" name="Shape 556"/>
            <p:cNvSpPr/>
            <p:nvPr/>
          </p:nvSpPr>
          <p:spPr>
            <a:xfrm>
              <a:off x="69191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57" name="Shape 557"/>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center</a:t>
              </a:r>
              <a:endParaRPr>
                <a:latin typeface="Source Code Pro"/>
                <a:ea typeface="Source Code Pro"/>
                <a:cs typeface="Source Code Pro"/>
                <a:sym typeface="Source Code Pro"/>
              </a:endParaRPr>
            </a:p>
          </p:txBody>
        </p:sp>
      </p:grpSp>
      <p:grpSp>
        <p:nvGrpSpPr>
          <p:cNvPr id="558" name="Shape 558"/>
          <p:cNvGrpSpPr/>
          <p:nvPr/>
        </p:nvGrpSpPr>
        <p:grpSpPr>
          <a:xfrm>
            <a:off x="4864250" y="3052532"/>
            <a:ext cx="3993000" cy="737252"/>
            <a:chOff x="4883125" y="432125"/>
            <a:chExt cx="3993000" cy="881775"/>
          </a:xfrm>
        </p:grpSpPr>
        <p:sp>
          <p:nvSpPr>
            <p:cNvPr id="559" name="Shape 559"/>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0" name="Shape 560"/>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61" name="Shape 561"/>
            <p:cNvSpPr/>
            <p:nvPr/>
          </p:nvSpPr>
          <p:spPr>
            <a:xfrm>
              <a:off x="5907825" y="440077"/>
              <a:ext cx="1011300" cy="6225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62" name="Shape 562"/>
            <p:cNvSpPr/>
            <p:nvPr/>
          </p:nvSpPr>
          <p:spPr>
            <a:xfrm>
              <a:off x="69191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63" name="Shape 563"/>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stretch</a:t>
              </a:r>
              <a:endParaRPr>
                <a:latin typeface="Source Code Pro"/>
                <a:ea typeface="Source Code Pro"/>
                <a:cs typeface="Source Code Pro"/>
                <a:sym typeface="Source Code Pro"/>
              </a:endParaRPr>
            </a:p>
          </p:txBody>
        </p:sp>
      </p:grpSp>
      <p:grpSp>
        <p:nvGrpSpPr>
          <p:cNvPr id="564" name="Shape 564"/>
          <p:cNvGrpSpPr/>
          <p:nvPr/>
        </p:nvGrpSpPr>
        <p:grpSpPr>
          <a:xfrm>
            <a:off x="4724300" y="3833950"/>
            <a:ext cx="4272900" cy="829303"/>
            <a:chOff x="4724300" y="3772975"/>
            <a:chExt cx="4272900" cy="829303"/>
          </a:xfrm>
        </p:grpSpPr>
        <p:grpSp>
          <p:nvGrpSpPr>
            <p:cNvPr id="565" name="Shape 565"/>
            <p:cNvGrpSpPr/>
            <p:nvPr/>
          </p:nvGrpSpPr>
          <p:grpSpPr>
            <a:xfrm>
              <a:off x="4864250" y="3772975"/>
              <a:ext cx="3993000" cy="829303"/>
              <a:chOff x="4883125" y="322029"/>
              <a:chExt cx="3993000" cy="991871"/>
            </a:xfrm>
          </p:grpSpPr>
          <p:sp>
            <p:nvSpPr>
              <p:cNvPr id="566" name="Shape 566"/>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7" name="Shape 567"/>
              <p:cNvSpPr/>
              <p:nvPr/>
            </p:nvSpPr>
            <p:spPr>
              <a:xfrm>
                <a:off x="4896500" y="442948"/>
                <a:ext cx="1011300" cy="358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68" name="Shape 568"/>
              <p:cNvSpPr/>
              <p:nvPr/>
            </p:nvSpPr>
            <p:spPr>
              <a:xfrm>
                <a:off x="5907825" y="322029"/>
                <a:ext cx="1011300" cy="6225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69" name="Shape 569"/>
              <p:cNvSpPr/>
              <p:nvPr/>
            </p:nvSpPr>
            <p:spPr>
              <a:xfrm>
                <a:off x="6919100" y="442948"/>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70" name="Shape 570"/>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baseline</a:t>
                </a:r>
                <a:endParaRPr>
                  <a:latin typeface="Source Code Pro"/>
                  <a:ea typeface="Source Code Pro"/>
                  <a:cs typeface="Source Code Pro"/>
                  <a:sym typeface="Source Code Pro"/>
                </a:endParaRPr>
              </a:p>
            </p:txBody>
          </p:sp>
        </p:grpSp>
        <p:cxnSp>
          <p:nvCxnSpPr>
            <p:cNvPr id="571" name="Shape 571"/>
            <p:cNvCxnSpPr/>
            <p:nvPr/>
          </p:nvCxnSpPr>
          <p:spPr>
            <a:xfrm>
              <a:off x="4724300" y="4098220"/>
              <a:ext cx="4272900" cy="0"/>
            </a:xfrm>
            <a:prstGeom prst="straightConnector1">
              <a:avLst/>
            </a:prstGeom>
            <a:noFill/>
            <a:ln cap="flat" cmpd="sng" w="9525">
              <a:solidFill>
                <a:srgbClr val="FFA500"/>
              </a:solidFill>
              <a:prstDash val="solid"/>
              <a:round/>
              <a:headEnd len="med" w="med" type="none"/>
              <a:tailEnd len="med" w="med" type="none"/>
            </a:ln>
          </p:spPr>
        </p:cxnSp>
      </p:grpSp>
      <p:sp>
        <p:nvSpPr>
          <p:cNvPr id="572" name="Shape 572">
            <a:hlinkClick r:id="rId3"/>
          </p:cNvPr>
          <p:cNvSpPr/>
          <p:nvPr/>
        </p:nvSpPr>
        <p:spPr>
          <a:xfrm>
            <a:off x="0" y="5016500"/>
            <a:ext cx="4572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.second</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align-self</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flex-basis</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auto</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flex-grow</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flex-shrink</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9CDCFE"/>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cxnSp>
        <p:nvCxnSpPr>
          <p:cNvPr id="578" name="Shape 578"/>
          <p:cNvCxnSpPr>
            <a:stCxn id="579" idx="1"/>
            <a:endCxn id="580"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grpSp>
        <p:nvGrpSpPr>
          <p:cNvPr id="581" name="Shape 581"/>
          <p:cNvGrpSpPr/>
          <p:nvPr/>
        </p:nvGrpSpPr>
        <p:grpSpPr>
          <a:xfrm>
            <a:off x="4864250" y="432126"/>
            <a:ext cx="3993000" cy="737252"/>
            <a:chOff x="4883125" y="432125"/>
            <a:chExt cx="3993000" cy="881775"/>
          </a:xfrm>
        </p:grpSpPr>
        <p:sp>
          <p:nvSpPr>
            <p:cNvPr id="580" name="Shape 580"/>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2" name="Shape 582"/>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83" name="Shape 583"/>
            <p:cNvSpPr/>
            <p:nvPr/>
          </p:nvSpPr>
          <p:spPr>
            <a:xfrm>
              <a:off x="5907825" y="440077"/>
              <a:ext cx="1011300" cy="463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84" name="Shape 584"/>
            <p:cNvSpPr/>
            <p:nvPr/>
          </p:nvSpPr>
          <p:spPr>
            <a:xfrm>
              <a:off x="69191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85" name="Shape 585"/>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auto</a:t>
              </a:r>
              <a:endParaRPr>
                <a:latin typeface="Source Code Pro"/>
                <a:ea typeface="Source Code Pro"/>
                <a:cs typeface="Source Code Pro"/>
                <a:sym typeface="Source Code Pro"/>
              </a:endParaRPr>
            </a:p>
          </p:txBody>
        </p:sp>
      </p:grpSp>
      <p:sp>
        <p:nvSpPr>
          <p:cNvPr id="579" name="Shape 579"/>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sp>
        <p:nvSpPr>
          <p:cNvPr id="586" name="Shape 586"/>
          <p:cNvSpPr/>
          <p:nvPr/>
        </p:nvSpPr>
        <p:spPr>
          <a:xfrm>
            <a:off x="226725" y="1019825"/>
            <a:ext cx="1363500" cy="2994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nvGrpSpPr>
          <p:cNvPr id="587" name="Shape 587"/>
          <p:cNvGrpSpPr/>
          <p:nvPr/>
        </p:nvGrpSpPr>
        <p:grpSpPr>
          <a:xfrm>
            <a:off x="4864250" y="1420726"/>
            <a:ext cx="3993000" cy="737252"/>
            <a:chOff x="4883125" y="432125"/>
            <a:chExt cx="3993000" cy="881775"/>
          </a:xfrm>
        </p:grpSpPr>
        <p:sp>
          <p:nvSpPr>
            <p:cNvPr id="588" name="Shape 588"/>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9" name="Shape 589"/>
            <p:cNvSpPr/>
            <p:nvPr/>
          </p:nvSpPr>
          <p:spPr>
            <a:xfrm>
              <a:off x="4896500" y="440077"/>
              <a:ext cx="1011300" cy="3099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90" name="Shape 590"/>
            <p:cNvSpPr/>
            <p:nvPr/>
          </p:nvSpPr>
          <p:spPr>
            <a:xfrm>
              <a:off x="5907825" y="440077"/>
              <a:ext cx="864000" cy="4632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591" name="Shape 591"/>
            <p:cNvSpPr/>
            <p:nvPr/>
          </p:nvSpPr>
          <p:spPr>
            <a:xfrm>
              <a:off x="6766700" y="440077"/>
              <a:ext cx="1011300" cy="3582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92" name="Shape 592"/>
            <p:cNvSpPr txBox="1"/>
            <p:nvPr/>
          </p:nvSpPr>
          <p:spPr>
            <a:xfrm>
              <a:off x="4883125" y="1054700"/>
              <a:ext cx="39930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0</a:t>
              </a:r>
              <a:endParaRPr>
                <a:latin typeface="Source Code Pro"/>
                <a:ea typeface="Source Code Pro"/>
                <a:cs typeface="Source Code Pro"/>
                <a:sym typeface="Source Code Pro"/>
              </a:endParaRPr>
            </a:p>
          </p:txBody>
        </p:sp>
      </p:grpSp>
      <p:grpSp>
        <p:nvGrpSpPr>
          <p:cNvPr id="593" name="Shape 593"/>
          <p:cNvGrpSpPr/>
          <p:nvPr/>
        </p:nvGrpSpPr>
        <p:grpSpPr>
          <a:xfrm>
            <a:off x="4864250" y="2355651"/>
            <a:ext cx="3993000" cy="737135"/>
            <a:chOff x="4864250" y="2355651"/>
            <a:chExt cx="3993000" cy="737135"/>
          </a:xfrm>
        </p:grpSpPr>
        <p:sp>
          <p:nvSpPr>
            <p:cNvPr id="594" name="Shape 594"/>
            <p:cNvSpPr/>
            <p:nvPr/>
          </p:nvSpPr>
          <p:spPr>
            <a:xfrm>
              <a:off x="4864250" y="2355651"/>
              <a:ext cx="3993000" cy="520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Shape 595"/>
            <p:cNvSpPr/>
            <p:nvPr/>
          </p:nvSpPr>
          <p:spPr>
            <a:xfrm>
              <a:off x="4877625" y="2362300"/>
              <a:ext cx="1011300" cy="259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596" name="Shape 596"/>
            <p:cNvSpPr/>
            <p:nvPr/>
          </p:nvSpPr>
          <p:spPr>
            <a:xfrm>
              <a:off x="7885425" y="2359475"/>
              <a:ext cx="971700" cy="2994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597" name="Shape 597"/>
            <p:cNvSpPr txBox="1"/>
            <p:nvPr/>
          </p:nvSpPr>
          <p:spPr>
            <a:xfrm>
              <a:off x="4864250" y="2876186"/>
              <a:ext cx="3993000" cy="216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50%</a:t>
              </a:r>
              <a:endParaRPr>
                <a:latin typeface="Source Code Pro"/>
                <a:ea typeface="Source Code Pro"/>
                <a:cs typeface="Source Code Pro"/>
                <a:sym typeface="Source Code Pro"/>
              </a:endParaRPr>
            </a:p>
          </p:txBody>
        </p:sp>
        <p:sp>
          <p:nvSpPr>
            <p:cNvPr id="598" name="Shape 598"/>
            <p:cNvSpPr/>
            <p:nvPr/>
          </p:nvSpPr>
          <p:spPr>
            <a:xfrm>
              <a:off x="5888925" y="2362322"/>
              <a:ext cx="1996500" cy="3873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grpSp>
      <p:sp>
        <p:nvSpPr>
          <p:cNvPr id="599" name="Shape 599">
            <a:hlinkClick r:id="rId3"/>
          </p:cNvPr>
          <p:cNvSpPr/>
          <p:nvPr/>
        </p:nvSpPr>
        <p:spPr>
          <a:xfrm>
            <a:off x="0" y="5016500"/>
            <a:ext cx="4762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idx="2" type="body"/>
          </p:nvPr>
        </p:nvSpPr>
        <p:spPr>
          <a:xfrm>
            <a:off x="152400" y="311150"/>
            <a:ext cx="4243200" cy="43521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.second</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align-self</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flex-start</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flex-basis</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auto</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flex-grow</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flex-shrink</a:t>
            </a:r>
            <a:r>
              <a:rPr lang="en" sz="1400">
                <a:solidFill>
                  <a:srgbClr val="D4D4D4"/>
                </a:solidFill>
                <a:latin typeface="Source Code Pro"/>
                <a:ea typeface="Source Code Pro"/>
                <a:cs typeface="Source Code Pro"/>
                <a:sym typeface="Source Code Pro"/>
              </a:rPr>
              <a:t>: </a:t>
            </a:r>
            <a:r>
              <a:rPr lang="en" sz="1400">
                <a:solidFill>
                  <a:srgbClr val="B5CEA8"/>
                </a:solidFill>
                <a:latin typeface="Source Code Pro"/>
                <a:ea typeface="Source Code Pro"/>
                <a:cs typeface="Source Code Pro"/>
                <a:sym typeface="Source Code Pro"/>
              </a:rPr>
              <a:t>0</a:t>
            </a:r>
            <a:r>
              <a:rPr lang="en" sz="1400">
                <a:solidFill>
                  <a:srgbClr val="D4D4D4"/>
                </a:solidFill>
                <a:latin typeface="Source Code Pro"/>
                <a:ea typeface="Source Code Pro"/>
                <a:cs typeface="Source Code Pro"/>
                <a:sym typeface="Source Code Pro"/>
              </a:rPr>
              <a:t>;</a:t>
            </a:r>
            <a:endParaRPr sz="1400">
              <a:solidFill>
                <a:srgbClr val="9CDCFE"/>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7BA7D"/>
              </a:solidFill>
              <a:latin typeface="Source Code Pro"/>
              <a:ea typeface="Source Code Pro"/>
              <a:cs typeface="Source Code Pro"/>
              <a:sym typeface="Source Code Pro"/>
            </a:endParaRPr>
          </a:p>
          <a:p>
            <a:pPr indent="0" lvl="0" marL="0" rtl="0">
              <a:lnSpc>
                <a:spcPct val="115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6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first"</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first</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second"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second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"item third"</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third</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cxnSp>
        <p:nvCxnSpPr>
          <p:cNvPr id="605" name="Shape 605"/>
          <p:cNvCxnSpPr>
            <a:stCxn id="606" idx="1"/>
            <a:endCxn id="607" idx="0"/>
          </p:cNvCxnSpPr>
          <p:nvPr/>
        </p:nvCxnSpPr>
        <p:spPr>
          <a:xfrm flipH="1">
            <a:off x="6860750" y="181550"/>
            <a:ext cx="525600" cy="250500"/>
          </a:xfrm>
          <a:prstGeom prst="bentConnector2">
            <a:avLst/>
          </a:prstGeom>
          <a:noFill/>
          <a:ln cap="flat" cmpd="sng" w="9525">
            <a:solidFill>
              <a:schemeClr val="dk2"/>
            </a:solidFill>
            <a:prstDash val="solid"/>
            <a:round/>
            <a:headEnd len="med" w="med" type="none"/>
            <a:tailEnd len="med" w="med" type="triangle"/>
          </a:ln>
        </p:spPr>
      </p:cxnSp>
      <p:sp>
        <p:nvSpPr>
          <p:cNvPr id="606" name="Shape 606"/>
          <p:cNvSpPr txBox="1"/>
          <p:nvPr/>
        </p:nvSpPr>
        <p:spPr>
          <a:xfrm>
            <a:off x="7386350" y="51950"/>
            <a:ext cx="1011300" cy="259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E9E9E"/>
                </a:solidFill>
                <a:latin typeface="Roboto"/>
                <a:ea typeface="Roboto"/>
                <a:cs typeface="Roboto"/>
                <a:sym typeface="Roboto"/>
              </a:rPr>
              <a:t>Container</a:t>
            </a:r>
            <a:endParaRPr>
              <a:solidFill>
                <a:srgbClr val="9E9E9E"/>
              </a:solidFill>
              <a:latin typeface="Roboto"/>
              <a:ea typeface="Roboto"/>
              <a:cs typeface="Roboto"/>
              <a:sym typeface="Roboto"/>
            </a:endParaRPr>
          </a:p>
        </p:txBody>
      </p:sp>
      <p:sp>
        <p:nvSpPr>
          <p:cNvPr id="608" name="Shape 608"/>
          <p:cNvSpPr/>
          <p:nvPr/>
        </p:nvSpPr>
        <p:spPr>
          <a:xfrm>
            <a:off x="218825" y="1327500"/>
            <a:ext cx="1363500" cy="628800"/>
          </a:xfrm>
          <a:prstGeom prst="rect">
            <a:avLst/>
          </a:prstGeom>
          <a:noFill/>
          <a:ln cap="flat" cmpd="sng" w="2857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nvGrpSpPr>
          <p:cNvPr id="609" name="Shape 609"/>
          <p:cNvGrpSpPr/>
          <p:nvPr/>
        </p:nvGrpSpPr>
        <p:grpSpPr>
          <a:xfrm>
            <a:off x="4864250" y="432126"/>
            <a:ext cx="3993000" cy="867344"/>
            <a:chOff x="4864250" y="432126"/>
            <a:chExt cx="3993000" cy="867344"/>
          </a:xfrm>
        </p:grpSpPr>
        <p:grpSp>
          <p:nvGrpSpPr>
            <p:cNvPr id="610" name="Shape 610"/>
            <p:cNvGrpSpPr/>
            <p:nvPr/>
          </p:nvGrpSpPr>
          <p:grpSpPr>
            <a:xfrm>
              <a:off x="4864250" y="432126"/>
              <a:ext cx="3993000" cy="867344"/>
              <a:chOff x="4883125" y="432125"/>
              <a:chExt cx="3993000" cy="1037369"/>
            </a:xfrm>
          </p:grpSpPr>
          <p:sp>
            <p:nvSpPr>
              <p:cNvPr id="607" name="Shape 607"/>
              <p:cNvSpPr/>
              <p:nvPr/>
            </p:nvSpPr>
            <p:spPr>
              <a:xfrm>
                <a:off x="4883125" y="432125"/>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1" name="Shape 611"/>
              <p:cNvSpPr txBox="1"/>
              <p:nvPr/>
            </p:nvSpPr>
            <p:spPr>
              <a:xfrm>
                <a:off x="4883125" y="1111294"/>
                <a:ext cx="3993000" cy="3582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D7BA7D"/>
                    </a:solidFill>
                    <a:latin typeface="Source Code Pro"/>
                    <a:ea typeface="Source Code Pro"/>
                    <a:cs typeface="Source Code Pro"/>
                    <a:sym typeface="Source Code Pro"/>
                  </a:rPr>
                  <a:t>.second</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9CDCFE"/>
                    </a:solidFill>
                    <a:latin typeface="Source Code Pro"/>
                    <a:ea typeface="Source Code Pro"/>
                    <a:cs typeface="Source Code Pro"/>
                    <a:sym typeface="Source Code Pro"/>
                  </a:rPr>
                  <a:t>flex-grow</a:t>
                </a:r>
                <a:r>
                  <a:rPr lang="en">
                    <a:solidFill>
                      <a:srgbClr val="D4D4D4"/>
                    </a:solidFill>
                    <a:latin typeface="Source Code Pro"/>
                    <a:ea typeface="Source Code Pro"/>
                    <a:cs typeface="Source Code Pro"/>
                    <a:sym typeface="Source Code Pro"/>
                  </a:rPr>
                  <a:t>: </a:t>
                </a:r>
                <a:r>
                  <a:rPr lang="en">
                    <a:solidFill>
                      <a:srgbClr val="B5CEA8"/>
                    </a:solidFill>
                    <a:latin typeface="Source Code Pro"/>
                    <a:ea typeface="Source Code Pro"/>
                    <a:cs typeface="Source Code Pro"/>
                    <a:sym typeface="Source Code Pro"/>
                  </a:rPr>
                  <a:t>2</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grpSp>
        <p:sp>
          <p:nvSpPr>
            <p:cNvPr id="612" name="Shape 612"/>
            <p:cNvSpPr/>
            <p:nvPr/>
          </p:nvSpPr>
          <p:spPr>
            <a:xfrm>
              <a:off x="7878800" y="447903"/>
              <a:ext cx="971700" cy="2994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613" name="Shape 613"/>
            <p:cNvSpPr/>
            <p:nvPr/>
          </p:nvSpPr>
          <p:spPr>
            <a:xfrm>
              <a:off x="4871000" y="442839"/>
              <a:ext cx="1011300" cy="259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614" name="Shape 614"/>
            <p:cNvSpPr/>
            <p:nvPr/>
          </p:nvSpPr>
          <p:spPr>
            <a:xfrm>
              <a:off x="5882300" y="442861"/>
              <a:ext cx="1996500" cy="3873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grpSp>
      <p:grpSp>
        <p:nvGrpSpPr>
          <p:cNvPr id="615" name="Shape 615"/>
          <p:cNvGrpSpPr/>
          <p:nvPr/>
        </p:nvGrpSpPr>
        <p:grpSpPr>
          <a:xfrm>
            <a:off x="4864250" y="1685641"/>
            <a:ext cx="3993150" cy="1207867"/>
            <a:chOff x="4864250" y="1685641"/>
            <a:chExt cx="3993150" cy="1207867"/>
          </a:xfrm>
        </p:grpSpPr>
        <p:sp>
          <p:nvSpPr>
            <p:cNvPr id="616" name="Shape 616"/>
            <p:cNvSpPr/>
            <p:nvPr/>
          </p:nvSpPr>
          <p:spPr>
            <a:xfrm>
              <a:off x="4864250" y="1695017"/>
              <a:ext cx="3993000" cy="520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7" name="Shape 617"/>
            <p:cNvSpPr/>
            <p:nvPr/>
          </p:nvSpPr>
          <p:spPr>
            <a:xfrm>
              <a:off x="6744800" y="1685641"/>
              <a:ext cx="2112600" cy="2994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sp>
          <p:nvSpPr>
            <p:cNvPr id="618" name="Shape 618"/>
            <p:cNvSpPr/>
            <p:nvPr/>
          </p:nvSpPr>
          <p:spPr>
            <a:xfrm>
              <a:off x="4871000" y="1705730"/>
              <a:ext cx="1011300" cy="2592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619" name="Shape 619"/>
            <p:cNvSpPr/>
            <p:nvPr/>
          </p:nvSpPr>
          <p:spPr>
            <a:xfrm>
              <a:off x="5882300" y="1705741"/>
              <a:ext cx="862500" cy="3873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620" name="Shape 620"/>
            <p:cNvSpPr txBox="1"/>
            <p:nvPr/>
          </p:nvSpPr>
          <p:spPr>
            <a:xfrm>
              <a:off x="4864250" y="2264709"/>
              <a:ext cx="3993000" cy="6288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solidFill>
                    <a:srgbClr val="D7BA7D"/>
                  </a:solidFill>
                  <a:latin typeface="Source Code Pro"/>
                  <a:ea typeface="Source Code Pro"/>
                  <a:cs typeface="Source Code Pro"/>
                  <a:sym typeface="Source Code Pro"/>
                </a:rPr>
                <a:t>.second</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9CDCFE"/>
                  </a:solidFill>
                  <a:latin typeface="Source Code Pro"/>
                  <a:ea typeface="Source Code Pro"/>
                  <a:cs typeface="Source Code Pro"/>
                  <a:sym typeface="Source Code Pro"/>
                </a:rPr>
                <a:t>flex-shrink</a:t>
              </a:r>
              <a:r>
                <a:rPr lang="en">
                  <a:solidFill>
                    <a:srgbClr val="D4D4D4"/>
                  </a:solidFill>
                  <a:latin typeface="Source Code Pro"/>
                  <a:ea typeface="Source Code Pro"/>
                  <a:cs typeface="Source Code Pro"/>
                  <a:sym typeface="Source Code Pro"/>
                </a:rPr>
                <a:t>: </a:t>
              </a:r>
              <a:r>
                <a:rPr lang="en">
                  <a:solidFill>
                    <a:srgbClr val="B5CEA8"/>
                  </a:solidFill>
                  <a:latin typeface="Source Code Pro"/>
                  <a:ea typeface="Source Code Pro"/>
                  <a:cs typeface="Source Code Pro"/>
                  <a:sym typeface="Source Code Pro"/>
                </a:rPr>
                <a:t>1</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endParaRPr>
                <a:solidFill>
                  <a:srgbClr val="D4D4D4"/>
                </a:solidFill>
                <a:latin typeface="Source Code Pro"/>
                <a:ea typeface="Source Code Pro"/>
                <a:cs typeface="Source Code Pro"/>
                <a:sym typeface="Source Code Pro"/>
              </a:endParaRPr>
            </a:p>
            <a:p>
              <a:pPr indent="0" lvl="0" marL="0" rtl="0">
                <a:spcBef>
                  <a:spcPts val="0"/>
                </a:spcBef>
                <a:spcAft>
                  <a:spcPts val="0"/>
                </a:spcAft>
                <a:buNone/>
              </a:pPr>
              <a:r>
                <a:rPr lang="en">
                  <a:solidFill>
                    <a:srgbClr val="D7BA7D"/>
                  </a:solidFill>
                  <a:latin typeface="Source Code Pro"/>
                  <a:ea typeface="Source Code Pro"/>
                  <a:cs typeface="Source Code Pro"/>
                  <a:sym typeface="Source Code Pro"/>
                </a:rPr>
                <a:t>.third</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9CDCFE"/>
                  </a:solidFill>
                  <a:latin typeface="Source Code Pro"/>
                  <a:ea typeface="Source Code Pro"/>
                  <a:cs typeface="Source Code Pro"/>
                  <a:sym typeface="Source Code Pro"/>
                </a:rPr>
                <a:t>flex-basis</a:t>
              </a:r>
              <a:r>
                <a:rPr lang="en">
                  <a:solidFill>
                    <a:srgbClr val="D4D4D4"/>
                  </a:solidFill>
                  <a:latin typeface="Source Code Pro"/>
                  <a:ea typeface="Source Code Pro"/>
                  <a:cs typeface="Source Code Pro"/>
                  <a:sym typeface="Source Code Pro"/>
                </a:rPr>
                <a:t>: </a:t>
              </a:r>
              <a:r>
                <a:rPr lang="en">
                  <a:solidFill>
                    <a:srgbClr val="B5CEA8"/>
                  </a:solidFill>
                  <a:latin typeface="Source Code Pro"/>
                  <a:ea typeface="Source Code Pro"/>
                  <a:cs typeface="Source Code Pro"/>
                  <a:sym typeface="Source Code Pro"/>
                </a:rPr>
                <a:t>75%</a:t>
              </a:r>
              <a:r>
                <a:rPr lang="en">
                  <a:solidFill>
                    <a:srgbClr val="D4D4D4"/>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a:t>
              </a:r>
              <a:r>
                <a:rPr lang="en">
                  <a:solidFill>
                    <a:srgbClr val="D4D4D4"/>
                  </a:solidFill>
                  <a:latin typeface="Source Code Pro"/>
                  <a:ea typeface="Source Code Pro"/>
                  <a:cs typeface="Source Code Pro"/>
                  <a:sym typeface="Source Code Pro"/>
                </a:rPr>
                <a:t>}</a:t>
              </a:r>
              <a:endParaRPr>
                <a:solidFill>
                  <a:srgbClr val="D4D4D4"/>
                </a:solidFill>
                <a:latin typeface="Source Code Pro"/>
                <a:ea typeface="Source Code Pro"/>
                <a:cs typeface="Source Code Pro"/>
                <a:sym typeface="Source Code Pro"/>
              </a:endParaRPr>
            </a:p>
          </p:txBody>
        </p:sp>
      </p:grpSp>
      <p:sp>
        <p:nvSpPr>
          <p:cNvPr id="621" name="Shape 621">
            <a:hlinkClick r:id="rId3"/>
          </p:cNvPr>
          <p:cNvSpPr/>
          <p:nvPr/>
        </p:nvSpPr>
        <p:spPr>
          <a:xfrm>
            <a:off x="0" y="5016500"/>
            <a:ext cx="4953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Shape 626"/>
          <p:cNvSpPr/>
          <p:nvPr/>
        </p:nvSpPr>
        <p:spPr>
          <a:xfrm>
            <a:off x="0" y="3269250"/>
            <a:ext cx="9144000" cy="17472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7" name="Shape 627"/>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grid</a:t>
            </a:r>
            <a:endParaRPr/>
          </a:p>
        </p:txBody>
      </p:sp>
      <p:sp>
        <p:nvSpPr>
          <p:cNvPr id="628" name="Shape 628"/>
          <p:cNvSpPr txBox="1"/>
          <p:nvPr>
            <p:ph idx="1" type="body"/>
          </p:nvPr>
        </p:nvSpPr>
        <p:spPr>
          <a:xfrm>
            <a:off x="311700" y="2121425"/>
            <a:ext cx="8520000" cy="1095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 element behaves like a block element and lays out its content according to the grid model.</a:t>
            </a:r>
            <a:endParaRPr sz="1800"/>
          </a:p>
        </p:txBody>
      </p:sp>
      <p:graphicFrame>
        <p:nvGraphicFramePr>
          <p:cNvPr id="629" name="Shape 629"/>
          <p:cNvGraphicFramePr/>
          <p:nvPr/>
        </p:nvGraphicFramePr>
        <p:xfrm>
          <a:off x="271400" y="38476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57</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16</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57</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44</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r>
            </a:tbl>
          </a:graphicData>
        </a:graphic>
      </p:graphicFrame>
      <p:grpSp>
        <p:nvGrpSpPr>
          <p:cNvPr id="630" name="Shape 630"/>
          <p:cNvGrpSpPr/>
          <p:nvPr/>
        </p:nvGrpSpPr>
        <p:grpSpPr>
          <a:xfrm>
            <a:off x="271400" y="3467025"/>
            <a:ext cx="7946142" cy="732830"/>
            <a:chOff x="271400" y="3467025"/>
            <a:chExt cx="7946142" cy="732830"/>
          </a:xfrm>
        </p:grpSpPr>
        <p:sp>
          <p:nvSpPr>
            <p:cNvPr id="631" name="Shape 631"/>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grpSp>
          <p:nvGrpSpPr>
            <p:cNvPr id="632" name="Shape 632"/>
            <p:cNvGrpSpPr/>
            <p:nvPr/>
          </p:nvGrpSpPr>
          <p:grpSpPr>
            <a:xfrm>
              <a:off x="856920" y="3916355"/>
              <a:ext cx="7360623" cy="283500"/>
              <a:chOff x="856920" y="3916355"/>
              <a:chExt cx="7360623" cy="283500"/>
            </a:xfrm>
          </p:grpSpPr>
          <p:pic>
            <p:nvPicPr>
              <p:cNvPr id="633" name="Shape 633"/>
              <p:cNvPicPr preferRelativeResize="0"/>
              <p:nvPr/>
            </p:nvPicPr>
            <p:blipFill>
              <a:blip r:embed="rId3">
                <a:alphaModFix/>
              </a:blip>
              <a:stretch>
                <a:fillRect/>
              </a:stretch>
            </p:blipFill>
            <p:spPr>
              <a:xfrm>
                <a:off x="856920" y="3930780"/>
                <a:ext cx="254650" cy="254650"/>
              </a:xfrm>
              <a:prstGeom prst="rect">
                <a:avLst/>
              </a:prstGeom>
              <a:noFill/>
              <a:ln>
                <a:noFill/>
              </a:ln>
            </p:spPr>
          </p:pic>
          <p:pic>
            <p:nvPicPr>
              <p:cNvPr id="634" name="Shape 634"/>
              <p:cNvPicPr preferRelativeResize="0"/>
              <p:nvPr/>
            </p:nvPicPr>
            <p:blipFill>
              <a:blip r:embed="rId4">
                <a:alphaModFix/>
              </a:blip>
              <a:stretch>
                <a:fillRect/>
              </a:stretch>
            </p:blipFill>
            <p:spPr>
              <a:xfrm>
                <a:off x="2197090" y="3930780"/>
                <a:ext cx="381949" cy="254650"/>
              </a:xfrm>
              <a:prstGeom prst="rect">
                <a:avLst/>
              </a:prstGeom>
              <a:noFill/>
              <a:ln>
                <a:noFill/>
              </a:ln>
            </p:spPr>
          </p:pic>
          <p:pic>
            <p:nvPicPr>
              <p:cNvPr id="635" name="Shape 635"/>
              <p:cNvPicPr preferRelativeResize="0"/>
              <p:nvPr/>
            </p:nvPicPr>
            <p:blipFill rotWithShape="1">
              <a:blip r:embed="rId5">
                <a:alphaModFix/>
              </a:blip>
              <a:srcRect b="7773" l="8707" r="8125" t="8285"/>
              <a:stretch/>
            </p:blipFill>
            <p:spPr>
              <a:xfrm>
                <a:off x="3681328" y="3929605"/>
                <a:ext cx="254650" cy="256995"/>
              </a:xfrm>
              <a:prstGeom prst="rect">
                <a:avLst/>
              </a:prstGeom>
              <a:noFill/>
              <a:ln>
                <a:noFill/>
              </a:ln>
            </p:spPr>
          </p:pic>
          <p:pic>
            <p:nvPicPr>
              <p:cNvPr id="636" name="Shape 636"/>
              <p:cNvPicPr preferRelativeResize="0"/>
              <p:nvPr/>
            </p:nvPicPr>
            <p:blipFill rotWithShape="1">
              <a:blip r:embed="rId6">
                <a:alphaModFix/>
              </a:blip>
              <a:srcRect b="18597" l="33580" r="32216" t="19077"/>
              <a:stretch/>
            </p:blipFill>
            <p:spPr>
              <a:xfrm>
                <a:off x="7921169" y="3916355"/>
                <a:ext cx="296373" cy="283500"/>
              </a:xfrm>
              <a:prstGeom prst="rect">
                <a:avLst/>
              </a:prstGeom>
              <a:noFill/>
              <a:ln>
                <a:noFill/>
              </a:ln>
            </p:spPr>
          </p:pic>
          <p:pic>
            <p:nvPicPr>
              <p:cNvPr id="637" name="Shape 637"/>
              <p:cNvPicPr preferRelativeResize="0"/>
              <p:nvPr/>
            </p:nvPicPr>
            <p:blipFill rotWithShape="1">
              <a:blip r:embed="rId7">
                <a:alphaModFix/>
              </a:blip>
              <a:srcRect b="7056" l="6040" r="6539" t="6677"/>
              <a:stretch/>
            </p:blipFill>
            <p:spPr>
              <a:xfrm>
                <a:off x="6544424" y="3932455"/>
                <a:ext cx="254649" cy="251298"/>
              </a:xfrm>
              <a:prstGeom prst="rect">
                <a:avLst/>
              </a:prstGeom>
              <a:noFill/>
              <a:ln>
                <a:noFill/>
              </a:ln>
            </p:spPr>
          </p:pic>
          <p:pic>
            <p:nvPicPr>
              <p:cNvPr id="638" name="Shape 638"/>
              <p:cNvPicPr preferRelativeResize="0"/>
              <p:nvPr/>
            </p:nvPicPr>
            <p:blipFill rotWithShape="1">
              <a:blip r:embed="rId8">
                <a:alphaModFix/>
              </a:blip>
              <a:srcRect b="4690" l="5466" r="2341" t="4581"/>
              <a:stretch/>
            </p:blipFill>
            <p:spPr>
              <a:xfrm>
                <a:off x="5112873" y="3932805"/>
                <a:ext cx="254650" cy="250595"/>
              </a:xfrm>
              <a:prstGeom prst="rect">
                <a:avLst/>
              </a:prstGeom>
              <a:noFill/>
              <a:ln>
                <a:noFill/>
              </a:ln>
            </p:spPr>
          </p:pic>
        </p:grpSp>
      </p:grpSp>
      <p:sp>
        <p:nvSpPr>
          <p:cNvPr id="639" name="Shape 639">
            <a:hlinkClick r:id="rId9"/>
          </p:cNvPr>
          <p:cNvSpPr/>
          <p:nvPr/>
        </p:nvSpPr>
        <p:spPr>
          <a:xfrm>
            <a:off x="0" y="5016500"/>
            <a:ext cx="5143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xEl>
                                              <p:pRg end="0" st="0"/>
                                            </p:txEl>
                                          </p:spTgt>
                                        </p:tgtEl>
                                        <p:attrNameLst>
                                          <p:attrName>style.visibility</p:attrName>
                                        </p:attrNameLst>
                                      </p:cBhvr>
                                      <p:to>
                                        <p:strVal val="visible"/>
                                      </p:to>
                                    </p:set>
                                    <p:animEffect filter="fade" transition="in">
                                      <p:cBhvr>
                                        <p:cTn dur="500"/>
                                        <p:tgtEl>
                                          <p:spTgt spid="6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Shape 644"/>
          <p:cNvSpPr/>
          <p:nvPr/>
        </p:nvSpPr>
        <p:spPr>
          <a:xfrm>
            <a:off x="5865002" y="1103605"/>
            <a:ext cx="124200" cy="1329000"/>
          </a:xfrm>
          <a:prstGeom prst="rect">
            <a:avLst/>
          </a:prstGeom>
          <a:solidFill>
            <a:schemeClr val="lt1"/>
          </a:solidFill>
          <a:ln>
            <a:noFill/>
          </a:ln>
        </p:spPr>
        <p:txBody>
          <a:bodyPr anchorCtr="0" anchor="ctr" bIns="91425" lIns="91425" spcFirstLastPara="1" rIns="91425" wrap="square" tIns="91425">
            <a:noAutofit/>
          </a:bodyPr>
          <a:lstStyle/>
          <a:p>
            <a:pPr indent="0" lvl="0" marL="0" algn="ctr">
              <a:spcBef>
                <a:spcPts val="0"/>
              </a:spcBef>
              <a:spcAft>
                <a:spcPts val="0"/>
              </a:spcAft>
              <a:buNone/>
            </a:pPr>
            <a:r>
              <a:t/>
            </a:r>
            <a:endParaRPr>
              <a:latin typeface="Source Code Pro"/>
              <a:ea typeface="Source Code Pro"/>
              <a:cs typeface="Source Code Pro"/>
              <a:sym typeface="Source Code Pro"/>
            </a:endParaRPr>
          </a:p>
        </p:txBody>
      </p:sp>
      <p:sp>
        <p:nvSpPr>
          <p:cNvPr id="645" name="Shape 645"/>
          <p:cNvSpPr txBox="1"/>
          <p:nvPr>
            <p:ph idx="2" type="body"/>
          </p:nvPr>
        </p:nvSpPr>
        <p:spPr>
          <a:xfrm>
            <a:off x="152400" y="153375"/>
            <a:ext cx="4243200" cy="4509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.container</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grid</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grid-template-columns</a:t>
            </a:r>
            <a:r>
              <a:rPr lang="en" sz="1000">
                <a:solidFill>
                  <a:srgbClr val="D4D4D4"/>
                </a:solidFill>
                <a:latin typeface="Source Code Pro"/>
                <a:ea typeface="Source Code Pro"/>
                <a:cs typeface="Source Code Pro"/>
                <a:sym typeface="Source Code Pro"/>
              </a:rPr>
              <a:t>: </a:t>
            </a:r>
            <a:r>
              <a:rPr lang="en" sz="1000">
                <a:solidFill>
                  <a:srgbClr val="DCDCAA"/>
                </a:solidFill>
                <a:latin typeface="Source Code Pro"/>
                <a:ea typeface="Source Code Pro"/>
                <a:cs typeface="Source Code Pro"/>
                <a:sym typeface="Source Code Pro"/>
              </a:rPr>
              <a:t>repeat</a:t>
            </a:r>
            <a:r>
              <a:rPr lang="en" sz="1000">
                <a:solidFill>
                  <a:srgbClr val="D4D4D4"/>
                </a:solidFill>
                <a:latin typeface="Source Code Pro"/>
                <a:ea typeface="Source Code Pro"/>
                <a:cs typeface="Source Code Pro"/>
                <a:sym typeface="Source Code Pro"/>
              </a:rPr>
              <a:t>(</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grid-gap</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10px</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grid-auto-rows</a:t>
            </a:r>
            <a:r>
              <a:rPr lang="en" sz="1000">
                <a:solidFill>
                  <a:srgbClr val="D4D4D4"/>
                </a:solidFill>
                <a:latin typeface="Source Code Pro"/>
                <a:ea typeface="Source Code Pro"/>
                <a:cs typeface="Source Code Pro"/>
                <a:sym typeface="Source Code Pro"/>
              </a:rPr>
              <a:t>: </a:t>
            </a:r>
            <a:r>
              <a:rPr lang="en" sz="1000">
                <a:solidFill>
                  <a:srgbClr val="DCDCAA"/>
                </a:solidFill>
                <a:latin typeface="Source Code Pro"/>
                <a:ea typeface="Source Code Pro"/>
                <a:cs typeface="Source Code Pro"/>
                <a:sym typeface="Source Code Pro"/>
              </a:rPr>
              <a:t>minmax</a:t>
            </a:r>
            <a:r>
              <a:rPr lang="en" sz="1000">
                <a:solidFill>
                  <a:srgbClr val="D4D4D4"/>
                </a:solidFill>
                <a:latin typeface="Source Code Pro"/>
                <a:ea typeface="Source Code Pro"/>
                <a:cs typeface="Source Code Pro"/>
                <a:sym typeface="Source Code Pro"/>
              </a:rPr>
              <a:t>(</a:t>
            </a:r>
            <a:r>
              <a:rPr lang="en" sz="1000">
                <a:solidFill>
                  <a:srgbClr val="B5CEA8"/>
                </a:solidFill>
                <a:latin typeface="Source Code Pro"/>
                <a:ea typeface="Source Code Pro"/>
                <a:cs typeface="Source Code Pro"/>
                <a:sym typeface="Source Code Pro"/>
              </a:rPr>
              <a:t>100px</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auto</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.first</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grid-column</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grid-row</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.second</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grid-column</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2</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4</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grid-row</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7BA7D"/>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000">
                <a:solidFill>
                  <a:srgbClr val="FFFFFF"/>
                </a:solidFill>
                <a:latin typeface="Source Code Pro"/>
                <a:ea typeface="Source Code Pro"/>
                <a:cs typeface="Source Code Pro"/>
                <a:sym typeface="Source Code Pro"/>
              </a:rPr>
              <a:t>--</a:t>
            </a:r>
            <a:endParaRPr sz="1000">
              <a:solidFill>
                <a:srgbClr val="FFFFFF"/>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"container"</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"first"</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first</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"second"</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second</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"third"</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third</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grpSp>
        <p:nvGrpSpPr>
          <p:cNvPr id="646" name="Shape 646"/>
          <p:cNvGrpSpPr/>
          <p:nvPr/>
        </p:nvGrpSpPr>
        <p:grpSpPr>
          <a:xfrm>
            <a:off x="4788302" y="1103605"/>
            <a:ext cx="3612600" cy="1329000"/>
            <a:chOff x="4788302" y="341605"/>
            <a:chExt cx="3612600" cy="1329000"/>
          </a:xfrm>
        </p:grpSpPr>
        <p:sp>
          <p:nvSpPr>
            <p:cNvPr id="647" name="Shape 647"/>
            <p:cNvSpPr/>
            <p:nvPr/>
          </p:nvSpPr>
          <p:spPr>
            <a:xfrm>
              <a:off x="4788302" y="341605"/>
              <a:ext cx="2317200" cy="645600"/>
            </a:xfrm>
            <a:prstGeom prst="rect">
              <a:avLst/>
            </a:prstGeom>
            <a:solidFill>
              <a:srgbClr val="800080">
                <a:alpha val="36150"/>
              </a:srgbClr>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648" name="Shape 648"/>
            <p:cNvSpPr/>
            <p:nvPr/>
          </p:nvSpPr>
          <p:spPr>
            <a:xfrm>
              <a:off x="5989202" y="341605"/>
              <a:ext cx="2411700" cy="1329000"/>
            </a:xfrm>
            <a:prstGeom prst="rect">
              <a:avLst/>
            </a:prstGeom>
            <a:solidFill>
              <a:srgbClr val="FFA500">
                <a:alpha val="33080"/>
              </a:srgbClr>
            </a:solidFill>
            <a:ln>
              <a:noFill/>
            </a:ln>
          </p:spPr>
          <p:txBody>
            <a:bodyPr anchorCtr="0" anchor="b" bIns="91425" lIns="91425" spcFirstLastPara="1" rIns="91425" wrap="square" tIns="91425">
              <a:noAutofit/>
            </a:bodyPr>
            <a:lstStyle/>
            <a:p>
              <a:pPr indent="0" lvl="0" marL="0" algn="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649" name="Shape 649"/>
            <p:cNvSpPr/>
            <p:nvPr/>
          </p:nvSpPr>
          <p:spPr>
            <a:xfrm>
              <a:off x="4788302" y="1111355"/>
              <a:ext cx="1076700" cy="559200"/>
            </a:xfrm>
            <a:prstGeom prst="rect">
              <a:avLst/>
            </a:prstGeom>
            <a:solidFill>
              <a:srgbClr val="666666">
                <a:alpha val="488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grpSp>
      <p:grpSp>
        <p:nvGrpSpPr>
          <p:cNvPr id="650" name="Shape 650"/>
          <p:cNvGrpSpPr/>
          <p:nvPr/>
        </p:nvGrpSpPr>
        <p:grpSpPr>
          <a:xfrm>
            <a:off x="188225" y="914511"/>
            <a:ext cx="8341595" cy="2305189"/>
            <a:chOff x="188225" y="457311"/>
            <a:chExt cx="8341595" cy="2305189"/>
          </a:xfrm>
        </p:grpSpPr>
        <p:grpSp>
          <p:nvGrpSpPr>
            <p:cNvPr id="651" name="Shape 651"/>
            <p:cNvGrpSpPr/>
            <p:nvPr/>
          </p:nvGrpSpPr>
          <p:grpSpPr>
            <a:xfrm>
              <a:off x="4656220" y="518900"/>
              <a:ext cx="3873600" cy="2243600"/>
              <a:chOff x="4656220" y="518900"/>
              <a:chExt cx="3873600" cy="2243600"/>
            </a:xfrm>
          </p:grpSpPr>
          <p:grpSp>
            <p:nvGrpSpPr>
              <p:cNvPr id="652" name="Shape 652"/>
              <p:cNvGrpSpPr/>
              <p:nvPr/>
            </p:nvGrpSpPr>
            <p:grpSpPr>
              <a:xfrm>
                <a:off x="4656220" y="518900"/>
                <a:ext cx="3873600" cy="1580175"/>
                <a:chOff x="4656220" y="518900"/>
                <a:chExt cx="3873600" cy="1580175"/>
              </a:xfrm>
            </p:grpSpPr>
            <p:sp>
              <p:nvSpPr>
                <p:cNvPr id="653" name="Shape 653"/>
                <p:cNvSpPr/>
                <p:nvPr/>
              </p:nvSpPr>
              <p:spPr>
                <a:xfrm>
                  <a:off x="7105575" y="5189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4" name="Shape 654"/>
                <p:cNvSpPr/>
                <p:nvPr/>
              </p:nvSpPr>
              <p:spPr>
                <a:xfrm>
                  <a:off x="4664025" y="518975"/>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5" name="Shape 655"/>
                <p:cNvSpPr/>
                <p:nvPr/>
              </p:nvSpPr>
              <p:spPr>
                <a:xfrm>
                  <a:off x="8400900" y="5189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6" name="Shape 656"/>
                <p:cNvSpPr/>
                <p:nvPr/>
              </p:nvSpPr>
              <p:spPr>
                <a:xfrm rot="-5400000">
                  <a:off x="6530920" y="-1355734"/>
                  <a:ext cx="124200" cy="38736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7" name="Shape 657"/>
                <p:cNvSpPr/>
                <p:nvPr/>
              </p:nvSpPr>
              <p:spPr>
                <a:xfrm>
                  <a:off x="5865000" y="5189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8" name="Shape 658"/>
                <p:cNvSpPr/>
                <p:nvPr/>
              </p:nvSpPr>
              <p:spPr>
                <a:xfrm rot="-5400000">
                  <a:off x="6530925" y="-572850"/>
                  <a:ext cx="124200" cy="38538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59" name="Shape 659"/>
                <p:cNvSpPr/>
                <p:nvPr/>
              </p:nvSpPr>
              <p:spPr>
                <a:xfrm rot="-5400000">
                  <a:off x="6525825" y="114975"/>
                  <a:ext cx="124200" cy="38436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grpSp>
          <p:grpSp>
            <p:nvGrpSpPr>
              <p:cNvPr id="660" name="Shape 660"/>
              <p:cNvGrpSpPr/>
              <p:nvPr/>
            </p:nvGrpSpPr>
            <p:grpSpPr>
              <a:xfrm>
                <a:off x="4726125" y="581066"/>
                <a:ext cx="3803695" cy="2181434"/>
                <a:chOff x="4726125" y="581066"/>
                <a:chExt cx="3803695" cy="2181434"/>
              </a:xfrm>
            </p:grpSpPr>
            <p:sp>
              <p:nvSpPr>
                <p:cNvPr id="661" name="Shape 661"/>
                <p:cNvSpPr txBox="1"/>
                <p:nvPr/>
              </p:nvSpPr>
              <p:spPr>
                <a:xfrm>
                  <a:off x="6075195" y="2479000"/>
                  <a:ext cx="10092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Source Code Pro"/>
                      <a:ea typeface="Source Code Pro"/>
                      <a:cs typeface="Source Code Pro"/>
                      <a:sym typeface="Source Code Pro"/>
                    </a:rPr>
                    <a:t>10 px</a:t>
                  </a:r>
                  <a:endParaRPr sz="900">
                    <a:latin typeface="Source Code Pro"/>
                    <a:ea typeface="Source Code Pro"/>
                    <a:cs typeface="Source Code Pro"/>
                    <a:sym typeface="Source Code Pro"/>
                  </a:endParaRPr>
                </a:p>
              </p:txBody>
            </p:sp>
            <p:cxnSp>
              <p:nvCxnSpPr>
                <p:cNvPr id="662" name="Shape 662"/>
                <p:cNvCxnSpPr>
                  <a:stCxn id="654" idx="2"/>
                  <a:endCxn id="661" idx="0"/>
                </p:cNvCxnSpPr>
                <p:nvPr/>
              </p:nvCxnSpPr>
              <p:spPr>
                <a:xfrm flipH="1" rot="-5400000">
                  <a:off x="5463075" y="1362125"/>
                  <a:ext cx="379800" cy="1853700"/>
                </a:xfrm>
                <a:prstGeom prst="bentConnector3">
                  <a:avLst>
                    <a:gd fmla="val 50017" name="adj1"/>
                  </a:avLst>
                </a:prstGeom>
                <a:noFill/>
                <a:ln cap="flat" cmpd="sng" w="9525">
                  <a:solidFill>
                    <a:srgbClr val="3F87A6"/>
                  </a:solidFill>
                  <a:prstDash val="solid"/>
                  <a:round/>
                  <a:headEnd len="med" w="med" type="none"/>
                  <a:tailEnd len="med" w="med" type="triangle"/>
                </a:ln>
              </p:spPr>
            </p:cxnSp>
            <p:cxnSp>
              <p:nvCxnSpPr>
                <p:cNvPr id="663" name="Shape 663"/>
                <p:cNvCxnSpPr>
                  <a:stCxn id="657" idx="2"/>
                  <a:endCxn id="661" idx="0"/>
                </p:cNvCxnSpPr>
                <p:nvPr/>
              </p:nvCxnSpPr>
              <p:spPr>
                <a:xfrm flipH="1" rot="-5400000">
                  <a:off x="6063450" y="1962650"/>
                  <a:ext cx="380100" cy="652800"/>
                </a:xfrm>
                <a:prstGeom prst="bentConnector3">
                  <a:avLst>
                    <a:gd fmla="val 49987" name="adj1"/>
                  </a:avLst>
                </a:prstGeom>
                <a:noFill/>
                <a:ln cap="flat" cmpd="sng" w="9525">
                  <a:solidFill>
                    <a:srgbClr val="3F87A6"/>
                  </a:solidFill>
                  <a:prstDash val="solid"/>
                  <a:round/>
                  <a:headEnd len="med" w="med" type="none"/>
                  <a:tailEnd len="med" w="med" type="triangle"/>
                </a:ln>
              </p:spPr>
            </p:cxnSp>
            <p:cxnSp>
              <p:nvCxnSpPr>
                <p:cNvPr id="664" name="Shape 664"/>
                <p:cNvCxnSpPr>
                  <a:stCxn id="653" idx="2"/>
                  <a:endCxn id="661" idx="0"/>
                </p:cNvCxnSpPr>
                <p:nvPr/>
              </p:nvCxnSpPr>
              <p:spPr>
                <a:xfrm rot="5400000">
                  <a:off x="6683625" y="1995050"/>
                  <a:ext cx="380100" cy="588000"/>
                </a:xfrm>
                <a:prstGeom prst="bentConnector3">
                  <a:avLst>
                    <a:gd fmla="val 49987" name="adj1"/>
                  </a:avLst>
                </a:prstGeom>
                <a:noFill/>
                <a:ln cap="flat" cmpd="sng" w="9525">
                  <a:solidFill>
                    <a:srgbClr val="3F87A6"/>
                  </a:solidFill>
                  <a:prstDash val="solid"/>
                  <a:round/>
                  <a:headEnd len="med" w="med" type="none"/>
                  <a:tailEnd len="med" w="med" type="triangle"/>
                </a:ln>
              </p:spPr>
            </p:cxnSp>
            <p:cxnSp>
              <p:nvCxnSpPr>
                <p:cNvPr id="665" name="Shape 665"/>
                <p:cNvCxnSpPr>
                  <a:stCxn id="655" idx="2"/>
                  <a:endCxn id="661" idx="0"/>
                </p:cNvCxnSpPr>
                <p:nvPr/>
              </p:nvCxnSpPr>
              <p:spPr>
                <a:xfrm rot="5400000">
                  <a:off x="7331400" y="1347500"/>
                  <a:ext cx="380100" cy="1883100"/>
                </a:xfrm>
                <a:prstGeom prst="bentConnector3">
                  <a:avLst>
                    <a:gd fmla="val 49987" name="adj1"/>
                  </a:avLst>
                </a:prstGeom>
                <a:noFill/>
                <a:ln cap="flat" cmpd="sng" w="9525">
                  <a:solidFill>
                    <a:srgbClr val="3F87A6"/>
                  </a:solidFill>
                  <a:prstDash val="solid"/>
                  <a:round/>
                  <a:headEnd len="med" w="med" type="none"/>
                  <a:tailEnd len="med" w="med" type="triangle"/>
                </a:ln>
              </p:spPr>
            </p:cxnSp>
            <p:cxnSp>
              <p:nvCxnSpPr>
                <p:cNvPr id="666" name="Shape 666"/>
                <p:cNvCxnSpPr>
                  <a:stCxn id="658" idx="2"/>
                  <a:endCxn id="661" idx="3"/>
                </p:cNvCxnSpPr>
                <p:nvPr/>
              </p:nvCxnSpPr>
              <p:spPr>
                <a:xfrm flipH="1">
                  <a:off x="7084425" y="1354050"/>
                  <a:ext cx="1435500" cy="1266600"/>
                </a:xfrm>
                <a:prstGeom prst="bentConnector3">
                  <a:avLst>
                    <a:gd fmla="val -31742" name="adj1"/>
                  </a:avLst>
                </a:prstGeom>
                <a:noFill/>
                <a:ln cap="flat" cmpd="sng" w="9525">
                  <a:solidFill>
                    <a:srgbClr val="3F87A6"/>
                  </a:solidFill>
                  <a:prstDash val="solid"/>
                  <a:round/>
                  <a:headEnd len="med" w="med" type="none"/>
                  <a:tailEnd len="med" w="med" type="triangle"/>
                </a:ln>
              </p:spPr>
            </p:cxnSp>
            <p:cxnSp>
              <p:nvCxnSpPr>
                <p:cNvPr id="667" name="Shape 667"/>
                <p:cNvCxnSpPr>
                  <a:stCxn id="656" idx="2"/>
                  <a:endCxn id="661" idx="3"/>
                </p:cNvCxnSpPr>
                <p:nvPr/>
              </p:nvCxnSpPr>
              <p:spPr>
                <a:xfrm flipH="1">
                  <a:off x="7084420" y="581066"/>
                  <a:ext cx="1445400" cy="2039700"/>
                </a:xfrm>
                <a:prstGeom prst="bentConnector3">
                  <a:avLst>
                    <a:gd fmla="val -30155" name="adj1"/>
                  </a:avLst>
                </a:prstGeom>
                <a:noFill/>
                <a:ln cap="flat" cmpd="sng" w="9525">
                  <a:solidFill>
                    <a:srgbClr val="3F87A6"/>
                  </a:solidFill>
                  <a:prstDash val="solid"/>
                  <a:round/>
                  <a:headEnd len="med" w="med" type="none"/>
                  <a:tailEnd len="med" w="med" type="triangle"/>
                </a:ln>
              </p:spPr>
            </p:cxnSp>
            <p:cxnSp>
              <p:nvCxnSpPr>
                <p:cNvPr id="668" name="Shape 668"/>
                <p:cNvCxnSpPr>
                  <a:stCxn id="659" idx="2"/>
                  <a:endCxn id="661" idx="3"/>
                </p:cNvCxnSpPr>
                <p:nvPr/>
              </p:nvCxnSpPr>
              <p:spPr>
                <a:xfrm flipH="1">
                  <a:off x="7084425" y="2036775"/>
                  <a:ext cx="1425300" cy="584100"/>
                </a:xfrm>
                <a:prstGeom prst="bentConnector3">
                  <a:avLst>
                    <a:gd fmla="val -32684" name="adj1"/>
                  </a:avLst>
                </a:prstGeom>
                <a:noFill/>
                <a:ln cap="flat" cmpd="sng" w="9525">
                  <a:solidFill>
                    <a:srgbClr val="3F87A6"/>
                  </a:solidFill>
                  <a:prstDash val="solid"/>
                  <a:round/>
                  <a:headEnd len="med" w="med" type="none"/>
                  <a:tailEnd len="med" w="med" type="triangle"/>
                </a:ln>
              </p:spPr>
            </p:cxnSp>
          </p:grpSp>
        </p:grpSp>
        <p:sp>
          <p:nvSpPr>
            <p:cNvPr id="669" name="Shape 669"/>
            <p:cNvSpPr/>
            <p:nvPr/>
          </p:nvSpPr>
          <p:spPr>
            <a:xfrm>
              <a:off x="188225" y="457311"/>
              <a:ext cx="1446300" cy="207900"/>
            </a:xfrm>
            <a:prstGeom prst="rect">
              <a:avLst/>
            </a:prstGeom>
            <a:noFill/>
            <a:ln cap="flat" cmpd="sng" w="19050">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0" name="Shape 670"/>
          <p:cNvGrpSpPr/>
          <p:nvPr/>
        </p:nvGrpSpPr>
        <p:grpSpPr>
          <a:xfrm>
            <a:off x="199150" y="505025"/>
            <a:ext cx="8182150" cy="471075"/>
            <a:chOff x="199150" y="47825"/>
            <a:chExt cx="8182150" cy="471075"/>
          </a:xfrm>
        </p:grpSpPr>
        <p:sp>
          <p:nvSpPr>
            <p:cNvPr id="671" name="Shape 671"/>
            <p:cNvSpPr/>
            <p:nvPr/>
          </p:nvSpPr>
          <p:spPr>
            <a:xfrm>
              <a:off x="199150" y="200211"/>
              <a:ext cx="3061200" cy="257100"/>
            </a:xfrm>
            <a:prstGeom prst="rect">
              <a:avLst/>
            </a:prstGeom>
            <a:noFill/>
            <a:ln cap="flat" cmpd="sng" w="19050">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72" name="Shape 672"/>
            <p:cNvGrpSpPr/>
            <p:nvPr/>
          </p:nvGrpSpPr>
          <p:grpSpPr>
            <a:xfrm>
              <a:off x="4804800" y="47825"/>
              <a:ext cx="3576500" cy="471075"/>
              <a:chOff x="4804800" y="47825"/>
              <a:chExt cx="3576500" cy="471075"/>
            </a:xfrm>
          </p:grpSpPr>
          <p:sp>
            <p:nvSpPr>
              <p:cNvPr id="673" name="Shape 673"/>
              <p:cNvSpPr/>
              <p:nvPr/>
            </p:nvSpPr>
            <p:spPr>
              <a:xfrm rot="5400000">
                <a:off x="5253300" y="-72700"/>
                <a:ext cx="143100" cy="10401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4" name="Shape 674"/>
              <p:cNvSpPr/>
              <p:nvPr/>
            </p:nvSpPr>
            <p:spPr>
              <a:xfrm rot="5400000">
                <a:off x="6479650" y="-114550"/>
                <a:ext cx="143100" cy="11238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5" name="Shape 675"/>
              <p:cNvSpPr/>
              <p:nvPr/>
            </p:nvSpPr>
            <p:spPr>
              <a:xfrm rot="5400000">
                <a:off x="7747850" y="-114550"/>
                <a:ext cx="143100" cy="11238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6" name="Shape 676"/>
              <p:cNvSpPr txBox="1"/>
              <p:nvPr/>
            </p:nvSpPr>
            <p:spPr>
              <a:xfrm>
                <a:off x="4894800" y="47825"/>
                <a:ext cx="860100" cy="2835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900">
                    <a:latin typeface="Source Code Pro"/>
                    <a:ea typeface="Source Code Pro"/>
                    <a:cs typeface="Source Code Pro"/>
                    <a:sym typeface="Source Code Pro"/>
                  </a:rPr>
                  <a:t>1fr</a:t>
                </a:r>
                <a:endParaRPr sz="900">
                  <a:latin typeface="Source Code Pro"/>
                  <a:ea typeface="Source Code Pro"/>
                  <a:cs typeface="Source Code Pro"/>
                  <a:sym typeface="Source Code Pro"/>
                </a:endParaRPr>
              </a:p>
            </p:txBody>
          </p:sp>
          <p:sp>
            <p:nvSpPr>
              <p:cNvPr id="677" name="Shape 677"/>
              <p:cNvSpPr txBox="1"/>
              <p:nvPr/>
            </p:nvSpPr>
            <p:spPr>
              <a:xfrm>
                <a:off x="6121150" y="47825"/>
                <a:ext cx="8601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Source Code Pro"/>
                    <a:ea typeface="Source Code Pro"/>
                    <a:cs typeface="Source Code Pro"/>
                    <a:sym typeface="Source Code Pro"/>
                  </a:rPr>
                  <a:t>1fr</a:t>
                </a:r>
                <a:endParaRPr sz="900">
                  <a:latin typeface="Source Code Pro"/>
                  <a:ea typeface="Source Code Pro"/>
                  <a:cs typeface="Source Code Pro"/>
                  <a:sym typeface="Source Code Pro"/>
                </a:endParaRPr>
              </a:p>
            </p:txBody>
          </p:sp>
          <p:sp>
            <p:nvSpPr>
              <p:cNvPr id="678" name="Shape 678"/>
              <p:cNvSpPr txBox="1"/>
              <p:nvPr/>
            </p:nvSpPr>
            <p:spPr>
              <a:xfrm>
                <a:off x="7389350" y="47825"/>
                <a:ext cx="8601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Source Code Pro"/>
                    <a:ea typeface="Source Code Pro"/>
                    <a:cs typeface="Source Code Pro"/>
                    <a:sym typeface="Source Code Pro"/>
                  </a:rPr>
                  <a:t>1fr</a:t>
                </a:r>
                <a:endParaRPr sz="900">
                  <a:latin typeface="Source Code Pro"/>
                  <a:ea typeface="Source Code Pro"/>
                  <a:cs typeface="Source Code Pro"/>
                  <a:sym typeface="Source Code Pro"/>
                </a:endParaRPr>
              </a:p>
            </p:txBody>
          </p:sp>
        </p:grpSp>
      </p:grpSp>
      <p:sp>
        <p:nvSpPr>
          <p:cNvPr id="679" name="Shape 679"/>
          <p:cNvSpPr txBox="1"/>
          <p:nvPr/>
        </p:nvSpPr>
        <p:spPr>
          <a:xfrm>
            <a:off x="8450525" y="635525"/>
            <a:ext cx="693600" cy="34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latin typeface="Roboto"/>
              <a:ea typeface="Roboto"/>
              <a:cs typeface="Roboto"/>
              <a:sym typeface="Roboto"/>
            </a:endParaRPr>
          </a:p>
        </p:txBody>
      </p:sp>
      <p:grpSp>
        <p:nvGrpSpPr>
          <p:cNvPr id="680" name="Shape 680"/>
          <p:cNvGrpSpPr/>
          <p:nvPr/>
        </p:nvGrpSpPr>
        <p:grpSpPr>
          <a:xfrm>
            <a:off x="178775" y="1081327"/>
            <a:ext cx="9064250" cy="1371087"/>
            <a:chOff x="178775" y="624127"/>
            <a:chExt cx="9064250" cy="1371087"/>
          </a:xfrm>
        </p:grpSpPr>
        <p:sp>
          <p:nvSpPr>
            <p:cNvPr id="681" name="Shape 681"/>
            <p:cNvSpPr/>
            <p:nvPr/>
          </p:nvSpPr>
          <p:spPr>
            <a:xfrm>
              <a:off x="178775" y="666214"/>
              <a:ext cx="3061200" cy="257100"/>
            </a:xfrm>
            <a:prstGeom prst="rect">
              <a:avLst/>
            </a:prstGeom>
            <a:noFill/>
            <a:ln cap="flat" cmpd="sng" w="19050">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2" name="Shape 682"/>
            <p:cNvSpPr/>
            <p:nvPr/>
          </p:nvSpPr>
          <p:spPr>
            <a:xfrm>
              <a:off x="8569688" y="624127"/>
              <a:ext cx="89100" cy="693600"/>
            </a:xfrm>
            <a:prstGeom prst="rightBrace">
              <a:avLst>
                <a:gd fmla="val 122306"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3" name="Shape 683"/>
            <p:cNvSpPr/>
            <p:nvPr/>
          </p:nvSpPr>
          <p:spPr>
            <a:xfrm>
              <a:off x="8569688" y="1400614"/>
              <a:ext cx="89100" cy="594600"/>
            </a:xfrm>
            <a:prstGeom prst="rightBrace">
              <a:avLst>
                <a:gd fmla="val 122306"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4" name="Shape 684"/>
            <p:cNvSpPr txBox="1"/>
            <p:nvPr/>
          </p:nvSpPr>
          <p:spPr>
            <a:xfrm>
              <a:off x="8614225" y="811775"/>
              <a:ext cx="628800" cy="34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latin typeface="Source Code Pro"/>
                  <a:ea typeface="Source Code Pro"/>
                  <a:cs typeface="Source Code Pro"/>
                  <a:sym typeface="Source Code Pro"/>
                </a:rPr>
                <a:t>100 px</a:t>
              </a:r>
              <a:endParaRPr sz="900">
                <a:latin typeface="Source Code Pro"/>
                <a:ea typeface="Source Code Pro"/>
                <a:cs typeface="Source Code Pro"/>
                <a:sym typeface="Source Code Pro"/>
              </a:endParaRPr>
            </a:p>
          </p:txBody>
        </p:sp>
        <p:sp>
          <p:nvSpPr>
            <p:cNvPr id="685" name="Shape 685"/>
            <p:cNvSpPr txBox="1"/>
            <p:nvPr/>
          </p:nvSpPr>
          <p:spPr>
            <a:xfrm>
              <a:off x="8614225" y="1527675"/>
              <a:ext cx="628800" cy="340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latin typeface="Source Code Pro"/>
                  <a:ea typeface="Source Code Pro"/>
                  <a:cs typeface="Source Code Pro"/>
                  <a:sym typeface="Source Code Pro"/>
                </a:rPr>
                <a:t>100 px</a:t>
              </a:r>
              <a:endParaRPr sz="900">
                <a:latin typeface="Source Code Pro"/>
                <a:ea typeface="Source Code Pro"/>
                <a:cs typeface="Source Code Pro"/>
                <a:sym typeface="Source Code Pro"/>
              </a:endParaRPr>
            </a:p>
          </p:txBody>
        </p:sp>
      </p:grpSp>
      <p:sp>
        <p:nvSpPr>
          <p:cNvPr id="686" name="Shape 686"/>
          <p:cNvSpPr txBox="1"/>
          <p:nvPr/>
        </p:nvSpPr>
        <p:spPr>
          <a:xfrm>
            <a:off x="4656225" y="153375"/>
            <a:ext cx="4243200" cy="43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accent5"/>
                </a:solidFill>
                <a:latin typeface="Merriweather"/>
                <a:ea typeface="Merriweather"/>
                <a:cs typeface="Merriweather"/>
                <a:sym typeface="Merriweather"/>
              </a:rPr>
              <a:t>Grid Template Columns &amp; Rows</a:t>
            </a:r>
            <a:endParaRPr sz="1800">
              <a:solidFill>
                <a:schemeClr val="accent5"/>
              </a:solidFill>
              <a:latin typeface="Merriweather"/>
              <a:ea typeface="Merriweather"/>
              <a:cs typeface="Merriweather"/>
              <a:sym typeface="Merriweather"/>
            </a:endParaRPr>
          </a:p>
        </p:txBody>
      </p:sp>
      <p:sp>
        <p:nvSpPr>
          <p:cNvPr id="687" name="Shape 687">
            <a:hlinkClick r:id="rId3"/>
          </p:cNvPr>
          <p:cNvSpPr/>
          <p:nvPr/>
        </p:nvSpPr>
        <p:spPr>
          <a:xfrm>
            <a:off x="0" y="5016500"/>
            <a:ext cx="5334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70"/>
                                        </p:tgtEl>
                                      </p:cBhvr>
                                    </p:animEffect>
                                    <p:set>
                                      <p:cBhvr>
                                        <p:cTn dur="1" fill="hold">
                                          <p:stCondLst>
                                            <p:cond delay="1000"/>
                                          </p:stCondLst>
                                        </p:cTn>
                                        <p:tgtEl>
                                          <p:spTgt spid="6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50"/>
                                        </p:tgtEl>
                                      </p:cBhvr>
                                    </p:animEffect>
                                    <p:set>
                                      <p:cBhvr>
                                        <p:cTn dur="1" fill="hold">
                                          <p:stCondLst>
                                            <p:cond delay="1000"/>
                                          </p:stCondLst>
                                        </p:cTn>
                                        <p:tgtEl>
                                          <p:spTgt spid="6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Timeline</a:t>
            </a:r>
            <a:endParaRPr/>
          </a:p>
        </p:txBody>
      </p:sp>
      <p:sp>
        <p:nvSpPr>
          <p:cNvPr id="97" name="Shape 97"/>
          <p:cNvSpPr/>
          <p:nvPr/>
        </p:nvSpPr>
        <p:spPr>
          <a:xfrm>
            <a:off x="1662920" y="17183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grpSp>
        <p:nvGrpSpPr>
          <p:cNvPr id="98" name="Shape 98"/>
          <p:cNvGrpSpPr/>
          <p:nvPr/>
        </p:nvGrpSpPr>
        <p:grpSpPr>
          <a:xfrm>
            <a:off x="519875" y="1415110"/>
            <a:ext cx="1310403" cy="1897975"/>
            <a:chOff x="519875" y="1415110"/>
            <a:chExt cx="1310403" cy="1897975"/>
          </a:xfrm>
        </p:grpSpPr>
        <p:sp>
          <p:nvSpPr>
            <p:cNvPr id="99" name="Shape 99"/>
            <p:cNvSpPr/>
            <p:nvPr/>
          </p:nvSpPr>
          <p:spPr>
            <a:xfrm>
              <a:off x="877947" y="14151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00" name="Shape 100"/>
            <p:cNvSpPr txBox="1"/>
            <p:nvPr/>
          </p:nvSpPr>
          <p:spPr>
            <a:xfrm>
              <a:off x="956697"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858585"/>
                  </a:solidFill>
                  <a:latin typeface="Roboto"/>
                  <a:ea typeface="Roboto"/>
                  <a:cs typeface="Roboto"/>
                  <a:sym typeface="Roboto"/>
                </a:rPr>
                <a:t>1994</a:t>
              </a:r>
              <a:endParaRPr b="1" sz="800">
                <a:solidFill>
                  <a:srgbClr val="858585"/>
                </a:solidFill>
                <a:latin typeface="Roboto"/>
                <a:ea typeface="Roboto"/>
                <a:cs typeface="Roboto"/>
                <a:sym typeface="Roboto"/>
              </a:endParaRPr>
            </a:p>
          </p:txBody>
        </p:sp>
        <p:sp>
          <p:nvSpPr>
            <p:cNvPr id="101" name="Shape 101"/>
            <p:cNvSpPr txBox="1"/>
            <p:nvPr/>
          </p:nvSpPr>
          <p:spPr>
            <a:xfrm>
              <a:off x="519878" y="2118885"/>
              <a:ext cx="13104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858585"/>
                  </a:solidFill>
                  <a:latin typeface="Roboto"/>
                  <a:ea typeface="Roboto"/>
                  <a:cs typeface="Roboto"/>
                  <a:sym typeface="Roboto"/>
                </a:rPr>
                <a:t>Håkon Wium Lie</a:t>
              </a:r>
              <a:endParaRPr b="1" sz="1000">
                <a:solidFill>
                  <a:srgbClr val="858585"/>
                </a:solidFill>
                <a:latin typeface="Roboto"/>
                <a:ea typeface="Roboto"/>
                <a:cs typeface="Roboto"/>
                <a:sym typeface="Roboto"/>
              </a:endParaRPr>
            </a:p>
          </p:txBody>
        </p:sp>
        <p:sp>
          <p:nvSpPr>
            <p:cNvPr id="102" name="Shape 102"/>
            <p:cNvSpPr txBox="1"/>
            <p:nvPr/>
          </p:nvSpPr>
          <p:spPr>
            <a:xfrm>
              <a:off x="519875" y="2575685"/>
              <a:ext cx="1310400" cy="737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Cascading HTML style sheets -- a proposal</a:t>
              </a:r>
              <a:endParaRPr sz="800">
                <a:solidFill>
                  <a:srgbClr val="858585"/>
                </a:solidFill>
                <a:latin typeface="Roboto"/>
                <a:ea typeface="Roboto"/>
                <a:cs typeface="Roboto"/>
                <a:sym typeface="Roboto"/>
              </a:endParaRPr>
            </a:p>
          </p:txBody>
        </p:sp>
      </p:grpSp>
      <p:grpSp>
        <p:nvGrpSpPr>
          <p:cNvPr id="103" name="Shape 103"/>
          <p:cNvGrpSpPr/>
          <p:nvPr/>
        </p:nvGrpSpPr>
        <p:grpSpPr>
          <a:xfrm>
            <a:off x="4573003" y="1415110"/>
            <a:ext cx="1310400" cy="1897975"/>
            <a:chOff x="4573003" y="1415110"/>
            <a:chExt cx="1310400" cy="1897975"/>
          </a:xfrm>
        </p:grpSpPr>
        <p:sp>
          <p:nvSpPr>
            <p:cNvPr id="104" name="Shape 104"/>
            <p:cNvSpPr/>
            <p:nvPr/>
          </p:nvSpPr>
          <p:spPr>
            <a:xfrm>
              <a:off x="4931053" y="14151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05" name="Shape 105"/>
            <p:cNvSpPr txBox="1"/>
            <p:nvPr/>
          </p:nvSpPr>
          <p:spPr>
            <a:xfrm>
              <a:off x="4573003" y="2118885"/>
              <a:ext cx="13104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858585"/>
                  </a:solidFill>
                  <a:latin typeface="Roboto"/>
                  <a:ea typeface="Roboto"/>
                  <a:cs typeface="Roboto"/>
                  <a:sym typeface="Roboto"/>
                </a:rPr>
                <a:t>IE 5 for Mac</a:t>
              </a:r>
              <a:endParaRPr b="1" sz="1000">
                <a:solidFill>
                  <a:srgbClr val="858585"/>
                </a:solidFill>
                <a:latin typeface="Roboto"/>
                <a:ea typeface="Roboto"/>
                <a:cs typeface="Roboto"/>
                <a:sym typeface="Roboto"/>
              </a:endParaRPr>
            </a:p>
          </p:txBody>
        </p:sp>
        <p:sp>
          <p:nvSpPr>
            <p:cNvPr id="106" name="Shape 106"/>
            <p:cNvSpPr txBox="1"/>
            <p:nvPr/>
          </p:nvSpPr>
          <p:spPr>
            <a:xfrm>
              <a:off x="4573003" y="2575685"/>
              <a:ext cx="1310400" cy="737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First browser with full CSS Level 1 Support</a:t>
              </a:r>
              <a:endParaRPr sz="800">
                <a:solidFill>
                  <a:srgbClr val="858585"/>
                </a:solidFill>
                <a:latin typeface="Roboto"/>
                <a:ea typeface="Roboto"/>
                <a:cs typeface="Roboto"/>
                <a:sym typeface="Roboto"/>
              </a:endParaRPr>
            </a:p>
          </p:txBody>
        </p:sp>
        <p:sp>
          <p:nvSpPr>
            <p:cNvPr id="107" name="Shape 107"/>
            <p:cNvSpPr txBox="1"/>
            <p:nvPr/>
          </p:nvSpPr>
          <p:spPr>
            <a:xfrm>
              <a:off x="5009803"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858585"/>
                  </a:solidFill>
                  <a:latin typeface="Roboto"/>
                  <a:ea typeface="Roboto"/>
                  <a:cs typeface="Roboto"/>
                  <a:sym typeface="Roboto"/>
                </a:rPr>
                <a:t>2002</a:t>
              </a:r>
              <a:endParaRPr b="1" sz="800">
                <a:solidFill>
                  <a:srgbClr val="858585"/>
                </a:solidFill>
                <a:latin typeface="Roboto"/>
                <a:ea typeface="Roboto"/>
                <a:cs typeface="Roboto"/>
                <a:sym typeface="Roboto"/>
              </a:endParaRPr>
            </a:p>
          </p:txBody>
        </p:sp>
      </p:grpSp>
      <p:grpSp>
        <p:nvGrpSpPr>
          <p:cNvPr id="108" name="Shape 108"/>
          <p:cNvGrpSpPr/>
          <p:nvPr/>
        </p:nvGrpSpPr>
        <p:grpSpPr>
          <a:xfrm>
            <a:off x="5911509" y="1415110"/>
            <a:ext cx="1359902" cy="1897974"/>
            <a:chOff x="5911509" y="1415110"/>
            <a:chExt cx="1359902" cy="1897974"/>
          </a:xfrm>
        </p:grpSpPr>
        <p:sp>
          <p:nvSpPr>
            <p:cNvPr id="109" name="Shape 109"/>
            <p:cNvSpPr/>
            <p:nvPr/>
          </p:nvSpPr>
          <p:spPr>
            <a:xfrm>
              <a:off x="6294302" y="14151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10" name="Shape 110"/>
            <p:cNvSpPr txBox="1"/>
            <p:nvPr/>
          </p:nvSpPr>
          <p:spPr>
            <a:xfrm>
              <a:off x="5911509" y="2118885"/>
              <a:ext cx="13599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858585"/>
                  </a:solidFill>
                  <a:latin typeface="Roboto"/>
                  <a:ea typeface="Roboto"/>
                  <a:cs typeface="Roboto"/>
                  <a:sym typeface="Roboto"/>
                </a:rPr>
                <a:t>CSS Zen Garden</a:t>
              </a:r>
              <a:endParaRPr b="1" sz="1000">
                <a:solidFill>
                  <a:srgbClr val="858585"/>
                </a:solidFill>
                <a:latin typeface="Roboto"/>
                <a:ea typeface="Roboto"/>
                <a:cs typeface="Roboto"/>
                <a:sym typeface="Roboto"/>
              </a:endParaRPr>
            </a:p>
          </p:txBody>
        </p:sp>
        <p:sp>
          <p:nvSpPr>
            <p:cNvPr id="111" name="Shape 111"/>
            <p:cNvSpPr txBox="1"/>
            <p:nvPr/>
          </p:nvSpPr>
          <p:spPr>
            <a:xfrm>
              <a:off x="5911511" y="2575684"/>
              <a:ext cx="1359900" cy="737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Dave Shea launches CSS Zen Garden</a:t>
              </a:r>
              <a:endParaRPr sz="800">
                <a:solidFill>
                  <a:srgbClr val="858585"/>
                </a:solidFill>
                <a:latin typeface="Roboto"/>
                <a:ea typeface="Roboto"/>
                <a:cs typeface="Roboto"/>
                <a:sym typeface="Roboto"/>
              </a:endParaRPr>
            </a:p>
          </p:txBody>
        </p:sp>
        <p:sp>
          <p:nvSpPr>
            <p:cNvPr id="112" name="Shape 112"/>
            <p:cNvSpPr txBox="1"/>
            <p:nvPr/>
          </p:nvSpPr>
          <p:spPr>
            <a:xfrm>
              <a:off x="6373052"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858585"/>
                  </a:solidFill>
                  <a:latin typeface="Roboto"/>
                  <a:ea typeface="Roboto"/>
                  <a:cs typeface="Roboto"/>
                  <a:sym typeface="Roboto"/>
                </a:rPr>
                <a:t>2003</a:t>
              </a:r>
              <a:endParaRPr b="1" sz="800">
                <a:solidFill>
                  <a:srgbClr val="858585"/>
                </a:solidFill>
                <a:latin typeface="Roboto"/>
                <a:ea typeface="Roboto"/>
                <a:cs typeface="Roboto"/>
                <a:sym typeface="Roboto"/>
              </a:endParaRPr>
            </a:p>
          </p:txBody>
        </p:sp>
      </p:grpSp>
      <p:grpSp>
        <p:nvGrpSpPr>
          <p:cNvPr id="113" name="Shape 113"/>
          <p:cNvGrpSpPr/>
          <p:nvPr/>
        </p:nvGrpSpPr>
        <p:grpSpPr>
          <a:xfrm>
            <a:off x="1848950" y="1415110"/>
            <a:ext cx="1310403" cy="1897975"/>
            <a:chOff x="1848950" y="1415110"/>
            <a:chExt cx="1310403" cy="1897975"/>
          </a:xfrm>
        </p:grpSpPr>
        <p:sp>
          <p:nvSpPr>
            <p:cNvPr id="114" name="Shape 114"/>
            <p:cNvSpPr/>
            <p:nvPr/>
          </p:nvSpPr>
          <p:spPr>
            <a:xfrm>
              <a:off x="2207003" y="1415110"/>
              <a:ext cx="594300" cy="594300"/>
            </a:xfrm>
            <a:prstGeom prst="ellipse">
              <a:avLst/>
            </a:prstGeom>
            <a:no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15" name="Shape 115"/>
            <p:cNvSpPr txBox="1"/>
            <p:nvPr/>
          </p:nvSpPr>
          <p:spPr>
            <a:xfrm>
              <a:off x="1848950" y="2118885"/>
              <a:ext cx="13104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1B786E"/>
                  </a:solidFill>
                  <a:latin typeface="Roboto"/>
                  <a:ea typeface="Roboto"/>
                  <a:cs typeface="Roboto"/>
                  <a:sym typeface="Roboto"/>
                </a:rPr>
                <a:t>CSS Level 1</a:t>
              </a:r>
              <a:endParaRPr b="1" sz="1000">
                <a:solidFill>
                  <a:srgbClr val="1B786E"/>
                </a:solidFill>
                <a:latin typeface="Roboto"/>
                <a:ea typeface="Roboto"/>
                <a:cs typeface="Roboto"/>
                <a:sym typeface="Roboto"/>
              </a:endParaRPr>
            </a:p>
          </p:txBody>
        </p:sp>
        <p:sp>
          <p:nvSpPr>
            <p:cNvPr id="116" name="Shape 116"/>
            <p:cNvSpPr txBox="1"/>
            <p:nvPr/>
          </p:nvSpPr>
          <p:spPr>
            <a:xfrm>
              <a:off x="1848953" y="2575685"/>
              <a:ext cx="1310400" cy="737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CSS Level 1 W3C Recommendation is made</a:t>
              </a:r>
              <a:endParaRPr sz="800">
                <a:solidFill>
                  <a:srgbClr val="858585"/>
                </a:solidFill>
                <a:latin typeface="Roboto"/>
                <a:ea typeface="Roboto"/>
                <a:cs typeface="Roboto"/>
                <a:sym typeface="Roboto"/>
              </a:endParaRPr>
            </a:p>
          </p:txBody>
        </p:sp>
        <p:sp>
          <p:nvSpPr>
            <p:cNvPr id="117" name="Shape 117"/>
            <p:cNvSpPr txBox="1"/>
            <p:nvPr/>
          </p:nvSpPr>
          <p:spPr>
            <a:xfrm>
              <a:off x="2285753"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1B786E"/>
                  </a:solidFill>
                  <a:latin typeface="Roboto"/>
                  <a:ea typeface="Roboto"/>
                  <a:cs typeface="Roboto"/>
                  <a:sym typeface="Roboto"/>
                </a:rPr>
                <a:t>1996</a:t>
              </a:r>
              <a:endParaRPr b="1" sz="800">
                <a:solidFill>
                  <a:srgbClr val="1B786E"/>
                </a:solidFill>
                <a:latin typeface="Roboto"/>
                <a:ea typeface="Roboto"/>
                <a:cs typeface="Roboto"/>
                <a:sym typeface="Roboto"/>
              </a:endParaRPr>
            </a:p>
          </p:txBody>
        </p:sp>
      </p:grpSp>
      <p:grpSp>
        <p:nvGrpSpPr>
          <p:cNvPr id="118" name="Shape 118"/>
          <p:cNvGrpSpPr/>
          <p:nvPr/>
        </p:nvGrpSpPr>
        <p:grpSpPr>
          <a:xfrm>
            <a:off x="3185013" y="1415110"/>
            <a:ext cx="1359905" cy="1897975"/>
            <a:chOff x="3185013" y="1415110"/>
            <a:chExt cx="1359905" cy="1897975"/>
          </a:xfrm>
        </p:grpSpPr>
        <p:sp>
          <p:nvSpPr>
            <p:cNvPr id="119" name="Shape 119"/>
            <p:cNvSpPr/>
            <p:nvPr/>
          </p:nvSpPr>
          <p:spPr>
            <a:xfrm>
              <a:off x="3567818" y="1415110"/>
              <a:ext cx="594300" cy="594300"/>
            </a:xfrm>
            <a:prstGeom prst="ellipse">
              <a:avLst/>
            </a:prstGeom>
            <a:no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20" name="Shape 120"/>
            <p:cNvSpPr txBox="1"/>
            <p:nvPr/>
          </p:nvSpPr>
          <p:spPr>
            <a:xfrm>
              <a:off x="3185013" y="2118885"/>
              <a:ext cx="13599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1B786E"/>
                  </a:solidFill>
                  <a:latin typeface="Roboto"/>
                  <a:ea typeface="Roboto"/>
                  <a:cs typeface="Roboto"/>
                  <a:sym typeface="Roboto"/>
                </a:rPr>
                <a:t>CSS 2</a:t>
              </a:r>
              <a:endParaRPr b="1" sz="1000">
                <a:solidFill>
                  <a:srgbClr val="1B786E"/>
                </a:solidFill>
                <a:latin typeface="Roboto"/>
                <a:ea typeface="Roboto"/>
                <a:cs typeface="Roboto"/>
                <a:sym typeface="Roboto"/>
              </a:endParaRPr>
            </a:p>
          </p:txBody>
        </p:sp>
        <p:sp>
          <p:nvSpPr>
            <p:cNvPr id="121" name="Shape 121"/>
            <p:cNvSpPr txBox="1"/>
            <p:nvPr/>
          </p:nvSpPr>
          <p:spPr>
            <a:xfrm>
              <a:off x="3185018" y="2575685"/>
              <a:ext cx="1359900" cy="737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W3C Releases CSS 2</a:t>
              </a:r>
              <a:endParaRPr sz="800">
                <a:solidFill>
                  <a:srgbClr val="858585"/>
                </a:solidFill>
                <a:latin typeface="Roboto"/>
                <a:ea typeface="Roboto"/>
                <a:cs typeface="Roboto"/>
                <a:sym typeface="Roboto"/>
              </a:endParaRPr>
            </a:p>
          </p:txBody>
        </p:sp>
        <p:sp>
          <p:nvSpPr>
            <p:cNvPr id="122" name="Shape 122"/>
            <p:cNvSpPr txBox="1"/>
            <p:nvPr/>
          </p:nvSpPr>
          <p:spPr>
            <a:xfrm>
              <a:off x="3646568"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1B786E"/>
                  </a:solidFill>
                  <a:latin typeface="Roboto"/>
                  <a:ea typeface="Roboto"/>
                  <a:cs typeface="Roboto"/>
                  <a:sym typeface="Roboto"/>
                </a:rPr>
                <a:t>1998</a:t>
              </a:r>
              <a:endParaRPr b="1" sz="800">
                <a:solidFill>
                  <a:srgbClr val="1B786E"/>
                </a:solidFill>
                <a:latin typeface="Roboto"/>
                <a:ea typeface="Roboto"/>
                <a:cs typeface="Roboto"/>
                <a:sym typeface="Roboto"/>
              </a:endParaRPr>
            </a:p>
          </p:txBody>
        </p:sp>
      </p:grpSp>
      <p:grpSp>
        <p:nvGrpSpPr>
          <p:cNvPr id="123" name="Shape 123"/>
          <p:cNvGrpSpPr/>
          <p:nvPr/>
        </p:nvGrpSpPr>
        <p:grpSpPr>
          <a:xfrm>
            <a:off x="7264213" y="1415110"/>
            <a:ext cx="1359905" cy="1897975"/>
            <a:chOff x="7264213" y="1415110"/>
            <a:chExt cx="1359905" cy="1897975"/>
          </a:xfrm>
        </p:grpSpPr>
        <p:sp>
          <p:nvSpPr>
            <p:cNvPr id="124" name="Shape 124"/>
            <p:cNvSpPr/>
            <p:nvPr/>
          </p:nvSpPr>
          <p:spPr>
            <a:xfrm>
              <a:off x="7647018" y="1415110"/>
              <a:ext cx="594300" cy="594300"/>
            </a:xfrm>
            <a:prstGeom prst="ellipse">
              <a:avLst/>
            </a:prstGeom>
            <a:no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25" name="Shape 125"/>
            <p:cNvSpPr txBox="1"/>
            <p:nvPr/>
          </p:nvSpPr>
          <p:spPr>
            <a:xfrm>
              <a:off x="7264213" y="2118885"/>
              <a:ext cx="1359900" cy="446400"/>
            </a:xfrm>
            <a:prstGeom prst="rect">
              <a:avLst/>
            </a:prstGeom>
            <a:noFill/>
            <a:ln>
              <a:noFill/>
            </a:ln>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1B786E"/>
                  </a:solidFill>
                  <a:latin typeface="Roboto"/>
                  <a:ea typeface="Roboto"/>
                  <a:cs typeface="Roboto"/>
                  <a:sym typeface="Roboto"/>
                </a:rPr>
                <a:t>CSS 2.1 &amp; CSS 3</a:t>
              </a:r>
              <a:endParaRPr b="1" sz="1000">
                <a:solidFill>
                  <a:srgbClr val="1B786E"/>
                </a:solidFill>
                <a:latin typeface="Roboto"/>
                <a:ea typeface="Roboto"/>
                <a:cs typeface="Roboto"/>
                <a:sym typeface="Roboto"/>
              </a:endParaRPr>
            </a:p>
          </p:txBody>
        </p:sp>
        <p:sp>
          <p:nvSpPr>
            <p:cNvPr id="126" name="Shape 126"/>
            <p:cNvSpPr txBox="1"/>
            <p:nvPr/>
          </p:nvSpPr>
          <p:spPr>
            <a:xfrm>
              <a:off x="7264218" y="25756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June 2011: CSS 2.1</a:t>
              </a:r>
              <a:endParaRPr sz="800">
                <a:solidFill>
                  <a:srgbClr val="858585"/>
                </a:solidFill>
                <a:latin typeface="Roboto"/>
                <a:ea typeface="Roboto"/>
                <a:cs typeface="Roboto"/>
                <a:sym typeface="Roboto"/>
              </a:endParaRPr>
            </a:p>
            <a:p>
              <a:pPr indent="0" lvl="0" marL="0" algn="ctr">
                <a:lnSpc>
                  <a:spcPct val="115000"/>
                </a:lnSpc>
                <a:spcBef>
                  <a:spcPts val="0"/>
                </a:spcBef>
                <a:spcAft>
                  <a:spcPts val="1600"/>
                </a:spcAft>
                <a:buNone/>
              </a:pPr>
              <a:r>
                <a:rPr lang="en" sz="800">
                  <a:solidFill>
                    <a:srgbClr val="858585"/>
                  </a:solidFill>
                  <a:latin typeface="Roboto"/>
                  <a:ea typeface="Roboto"/>
                  <a:cs typeface="Roboto"/>
                  <a:sym typeface="Roboto"/>
                </a:rPr>
                <a:t>June 2011 - June 2012: CSS3 Module Recommendations</a:t>
              </a:r>
              <a:endParaRPr sz="800">
                <a:solidFill>
                  <a:srgbClr val="858585"/>
                </a:solidFill>
                <a:latin typeface="Roboto"/>
                <a:ea typeface="Roboto"/>
                <a:cs typeface="Roboto"/>
                <a:sym typeface="Roboto"/>
              </a:endParaRPr>
            </a:p>
          </p:txBody>
        </p:sp>
        <p:sp>
          <p:nvSpPr>
            <p:cNvPr id="127" name="Shape 127"/>
            <p:cNvSpPr txBox="1"/>
            <p:nvPr/>
          </p:nvSpPr>
          <p:spPr>
            <a:xfrm>
              <a:off x="7725768" y="1576285"/>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800">
                  <a:solidFill>
                    <a:srgbClr val="1B786E"/>
                  </a:solidFill>
                  <a:latin typeface="Roboto"/>
                  <a:ea typeface="Roboto"/>
                  <a:cs typeface="Roboto"/>
                  <a:sym typeface="Roboto"/>
                </a:rPr>
                <a:t>2011</a:t>
              </a:r>
              <a:endParaRPr b="1" sz="800">
                <a:solidFill>
                  <a:srgbClr val="1B786E"/>
                </a:solidFill>
                <a:latin typeface="Roboto"/>
                <a:ea typeface="Roboto"/>
                <a:cs typeface="Roboto"/>
                <a:sym typeface="Roboto"/>
              </a:endParaRPr>
            </a:p>
          </p:txBody>
        </p:sp>
      </p:grpSp>
      <p:sp>
        <p:nvSpPr>
          <p:cNvPr id="128" name="Shape 128"/>
          <p:cNvSpPr/>
          <p:nvPr/>
        </p:nvSpPr>
        <p:spPr>
          <a:xfrm>
            <a:off x="3004357" y="17183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29" name="Shape 129"/>
          <p:cNvSpPr/>
          <p:nvPr/>
        </p:nvSpPr>
        <p:spPr>
          <a:xfrm>
            <a:off x="4358720" y="17183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30" name="Shape 130"/>
          <p:cNvSpPr/>
          <p:nvPr/>
        </p:nvSpPr>
        <p:spPr>
          <a:xfrm>
            <a:off x="5713595" y="17183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31" name="Shape 131"/>
          <p:cNvSpPr/>
          <p:nvPr/>
        </p:nvSpPr>
        <p:spPr>
          <a:xfrm>
            <a:off x="7079257" y="17183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858585"/>
              </a:solidFill>
              <a:latin typeface="Roboto"/>
              <a:ea typeface="Roboto"/>
              <a:cs typeface="Roboto"/>
              <a:sym typeface="Roboto"/>
            </a:endParaRPr>
          </a:p>
        </p:txBody>
      </p:sp>
      <p:sp>
        <p:nvSpPr>
          <p:cNvPr id="132" name="Shape 132">
            <a:hlinkClick r:id="rId3"/>
          </p:cNvPr>
          <p:cNvSpPr/>
          <p:nvPr/>
        </p:nvSpPr>
        <p:spPr>
          <a:xfrm>
            <a:off x="0" y="5016500"/>
            <a:ext cx="381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Shape 692"/>
          <p:cNvSpPr/>
          <p:nvPr/>
        </p:nvSpPr>
        <p:spPr>
          <a:xfrm>
            <a:off x="5865002" y="1103605"/>
            <a:ext cx="124200" cy="13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693" name="Shape 693"/>
          <p:cNvSpPr txBox="1"/>
          <p:nvPr>
            <p:ph idx="2" type="body"/>
          </p:nvPr>
        </p:nvSpPr>
        <p:spPr>
          <a:xfrm>
            <a:off x="152400" y="153375"/>
            <a:ext cx="4243200" cy="4509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.container</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grid</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grid-template-columns</a:t>
            </a:r>
            <a:r>
              <a:rPr lang="en" sz="1000">
                <a:solidFill>
                  <a:srgbClr val="D4D4D4"/>
                </a:solidFill>
                <a:latin typeface="Source Code Pro"/>
                <a:ea typeface="Source Code Pro"/>
                <a:cs typeface="Source Code Pro"/>
                <a:sym typeface="Source Code Pro"/>
              </a:rPr>
              <a:t>: </a:t>
            </a:r>
            <a:r>
              <a:rPr lang="en" sz="1000">
                <a:solidFill>
                  <a:srgbClr val="DCDCAA"/>
                </a:solidFill>
                <a:latin typeface="Source Code Pro"/>
                <a:ea typeface="Source Code Pro"/>
                <a:cs typeface="Source Code Pro"/>
                <a:sym typeface="Source Code Pro"/>
              </a:rPr>
              <a:t>repeat</a:t>
            </a:r>
            <a:r>
              <a:rPr lang="en" sz="1000">
                <a:solidFill>
                  <a:srgbClr val="D4D4D4"/>
                </a:solidFill>
                <a:latin typeface="Source Code Pro"/>
                <a:ea typeface="Source Code Pro"/>
                <a:cs typeface="Source Code Pro"/>
                <a:sym typeface="Source Code Pro"/>
              </a:rPr>
              <a:t>(</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grid-gap</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10px</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grid-auto-rows</a:t>
            </a:r>
            <a:r>
              <a:rPr lang="en" sz="1000">
                <a:solidFill>
                  <a:srgbClr val="D4D4D4"/>
                </a:solidFill>
                <a:latin typeface="Source Code Pro"/>
                <a:ea typeface="Source Code Pro"/>
                <a:cs typeface="Source Code Pro"/>
                <a:sym typeface="Source Code Pro"/>
              </a:rPr>
              <a:t>: </a:t>
            </a:r>
            <a:r>
              <a:rPr lang="en" sz="1000">
                <a:solidFill>
                  <a:srgbClr val="DCDCAA"/>
                </a:solidFill>
                <a:latin typeface="Source Code Pro"/>
                <a:ea typeface="Source Code Pro"/>
                <a:cs typeface="Source Code Pro"/>
                <a:sym typeface="Source Code Pro"/>
              </a:rPr>
              <a:t>minmax</a:t>
            </a:r>
            <a:r>
              <a:rPr lang="en" sz="1000">
                <a:solidFill>
                  <a:srgbClr val="D4D4D4"/>
                </a:solidFill>
                <a:latin typeface="Source Code Pro"/>
                <a:ea typeface="Source Code Pro"/>
                <a:cs typeface="Source Code Pro"/>
                <a:sym typeface="Source Code Pro"/>
              </a:rPr>
              <a:t>(</a:t>
            </a:r>
            <a:r>
              <a:rPr lang="en" sz="1000">
                <a:solidFill>
                  <a:srgbClr val="B5CEA8"/>
                </a:solidFill>
                <a:latin typeface="Source Code Pro"/>
                <a:ea typeface="Source Code Pro"/>
                <a:cs typeface="Source Code Pro"/>
                <a:sym typeface="Source Code Pro"/>
              </a:rPr>
              <a:t>100px</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auto</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.first</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grid-column</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grid-row</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.second</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grid-column</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2</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4</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grid-row</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a:t>
            </a:r>
            <a:r>
              <a:rPr lang="en" sz="1000">
                <a:solidFill>
                  <a:srgbClr val="D4D4D4"/>
                </a:solidFill>
                <a:latin typeface="Source Code Pro"/>
                <a:ea typeface="Source Code Pro"/>
                <a:cs typeface="Source Code Pro"/>
                <a:sym typeface="Source Code Pro"/>
              </a:rPr>
              <a:t> / </a:t>
            </a:r>
            <a:r>
              <a:rPr lang="en" sz="1000">
                <a:solidFill>
                  <a:srgbClr val="B5CEA8"/>
                </a:solidFill>
                <a:latin typeface="Source Code Pro"/>
                <a:ea typeface="Source Code Pro"/>
                <a:cs typeface="Source Code Pro"/>
                <a:sym typeface="Source Code Pro"/>
              </a:rPr>
              <a:t>3</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7BA7D"/>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rPr lang="en" sz="1000">
                <a:solidFill>
                  <a:srgbClr val="FFFFFF"/>
                </a:solidFill>
                <a:latin typeface="Source Code Pro"/>
                <a:ea typeface="Source Code Pro"/>
                <a:cs typeface="Source Code Pro"/>
                <a:sym typeface="Source Code Pro"/>
              </a:rPr>
              <a:t>--</a:t>
            </a:r>
            <a:endParaRPr sz="1000">
              <a:solidFill>
                <a:srgbClr val="FFFFFF"/>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"container"</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"first"</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first</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"second"</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second</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"third"</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third</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15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200">
              <a:solidFill>
                <a:srgbClr val="808080"/>
              </a:solidFill>
              <a:latin typeface="Source Code Pro"/>
              <a:ea typeface="Source Code Pro"/>
              <a:cs typeface="Source Code Pro"/>
              <a:sym typeface="Source Code Pro"/>
            </a:endParaRPr>
          </a:p>
          <a:p>
            <a:pPr indent="0" lvl="0" marL="0" rtl="0">
              <a:spcBef>
                <a:spcPts val="0"/>
              </a:spcBef>
              <a:spcAft>
                <a:spcPts val="1600"/>
              </a:spcAft>
              <a:buNone/>
            </a:pPr>
            <a:r>
              <a:t/>
            </a:r>
            <a:endParaRPr/>
          </a:p>
        </p:txBody>
      </p:sp>
      <p:grpSp>
        <p:nvGrpSpPr>
          <p:cNvPr id="694" name="Shape 694"/>
          <p:cNvGrpSpPr/>
          <p:nvPr/>
        </p:nvGrpSpPr>
        <p:grpSpPr>
          <a:xfrm>
            <a:off x="4788302" y="1103605"/>
            <a:ext cx="3612600" cy="1329000"/>
            <a:chOff x="4788302" y="341605"/>
            <a:chExt cx="3612600" cy="1329000"/>
          </a:xfrm>
        </p:grpSpPr>
        <p:sp>
          <p:nvSpPr>
            <p:cNvPr id="695" name="Shape 695"/>
            <p:cNvSpPr/>
            <p:nvPr/>
          </p:nvSpPr>
          <p:spPr>
            <a:xfrm>
              <a:off x="4788302" y="341605"/>
              <a:ext cx="2317200" cy="645600"/>
            </a:xfrm>
            <a:prstGeom prst="rect">
              <a:avLst/>
            </a:prstGeom>
            <a:solidFill>
              <a:srgbClr val="800080">
                <a:alpha val="36150"/>
              </a:srgbClr>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Source Code Pro"/>
                  <a:ea typeface="Source Code Pro"/>
                  <a:cs typeface="Source Code Pro"/>
                  <a:sym typeface="Source Code Pro"/>
                </a:rPr>
                <a:t>First</a:t>
              </a:r>
              <a:endParaRPr>
                <a:latin typeface="Source Code Pro"/>
                <a:ea typeface="Source Code Pro"/>
                <a:cs typeface="Source Code Pro"/>
                <a:sym typeface="Source Code Pro"/>
              </a:endParaRPr>
            </a:p>
          </p:txBody>
        </p:sp>
        <p:sp>
          <p:nvSpPr>
            <p:cNvPr id="696" name="Shape 696"/>
            <p:cNvSpPr/>
            <p:nvPr/>
          </p:nvSpPr>
          <p:spPr>
            <a:xfrm>
              <a:off x="5989202" y="341605"/>
              <a:ext cx="2411700" cy="1329000"/>
            </a:xfrm>
            <a:prstGeom prst="rect">
              <a:avLst/>
            </a:prstGeom>
            <a:solidFill>
              <a:srgbClr val="FFA500">
                <a:alpha val="33080"/>
              </a:srgbClr>
            </a:solid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a:latin typeface="Source Code Pro"/>
                  <a:ea typeface="Source Code Pro"/>
                  <a:cs typeface="Source Code Pro"/>
                  <a:sym typeface="Source Code Pro"/>
                </a:rPr>
                <a:t>Second</a:t>
              </a:r>
              <a:endParaRPr>
                <a:latin typeface="Source Code Pro"/>
                <a:ea typeface="Source Code Pro"/>
                <a:cs typeface="Source Code Pro"/>
                <a:sym typeface="Source Code Pro"/>
              </a:endParaRPr>
            </a:p>
          </p:txBody>
        </p:sp>
        <p:sp>
          <p:nvSpPr>
            <p:cNvPr id="697" name="Shape 697"/>
            <p:cNvSpPr/>
            <p:nvPr/>
          </p:nvSpPr>
          <p:spPr>
            <a:xfrm>
              <a:off x="4788302" y="1111355"/>
              <a:ext cx="1076700" cy="559200"/>
            </a:xfrm>
            <a:prstGeom prst="rect">
              <a:avLst/>
            </a:prstGeom>
            <a:solidFill>
              <a:srgbClr val="666666">
                <a:alpha val="488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Third</a:t>
              </a:r>
              <a:endParaRPr>
                <a:latin typeface="Source Code Pro"/>
                <a:ea typeface="Source Code Pro"/>
                <a:cs typeface="Source Code Pro"/>
                <a:sym typeface="Source Code Pro"/>
              </a:endParaRPr>
            </a:p>
          </p:txBody>
        </p:sp>
      </p:grpSp>
      <p:grpSp>
        <p:nvGrpSpPr>
          <p:cNvPr id="698" name="Shape 698"/>
          <p:cNvGrpSpPr/>
          <p:nvPr/>
        </p:nvGrpSpPr>
        <p:grpSpPr>
          <a:xfrm>
            <a:off x="4579568" y="897848"/>
            <a:ext cx="4504743" cy="2212866"/>
            <a:chOff x="4579568" y="440648"/>
            <a:chExt cx="4504743" cy="2212866"/>
          </a:xfrm>
        </p:grpSpPr>
        <p:grpSp>
          <p:nvGrpSpPr>
            <p:cNvPr id="699" name="Shape 699"/>
            <p:cNvGrpSpPr/>
            <p:nvPr/>
          </p:nvGrpSpPr>
          <p:grpSpPr>
            <a:xfrm>
              <a:off x="4579568" y="440648"/>
              <a:ext cx="4504743" cy="2212866"/>
              <a:chOff x="4579568" y="135848"/>
              <a:chExt cx="4504743" cy="2212866"/>
            </a:xfrm>
          </p:grpSpPr>
          <p:grpSp>
            <p:nvGrpSpPr>
              <p:cNvPr id="700" name="Shape 700"/>
              <p:cNvGrpSpPr/>
              <p:nvPr/>
            </p:nvGrpSpPr>
            <p:grpSpPr>
              <a:xfrm>
                <a:off x="4579568" y="1794200"/>
                <a:ext cx="4030543" cy="554514"/>
                <a:chOff x="4579568" y="1794200"/>
                <a:chExt cx="4030543" cy="554514"/>
              </a:xfrm>
            </p:grpSpPr>
            <p:cxnSp>
              <p:nvCxnSpPr>
                <p:cNvPr id="701" name="Shape 701"/>
                <p:cNvCxnSpPr>
                  <a:stCxn id="702" idx="2"/>
                  <a:endCxn id="703" idx="0"/>
                </p:cNvCxnSpPr>
                <p:nvPr/>
              </p:nvCxnSpPr>
              <p:spPr>
                <a:xfrm>
                  <a:off x="4726125" y="1794275"/>
                  <a:ext cx="1500" cy="270900"/>
                </a:xfrm>
                <a:prstGeom prst="straightConnector1">
                  <a:avLst/>
                </a:prstGeom>
                <a:noFill/>
                <a:ln cap="flat" cmpd="sng" w="9525">
                  <a:solidFill>
                    <a:schemeClr val="dk2"/>
                  </a:solidFill>
                  <a:prstDash val="solid"/>
                  <a:round/>
                  <a:headEnd len="med" w="med" type="triangle"/>
                  <a:tailEnd len="med" w="med" type="none"/>
                </a:ln>
              </p:spPr>
            </p:cxnSp>
            <p:cxnSp>
              <p:nvCxnSpPr>
                <p:cNvPr id="704" name="Shape 704"/>
                <p:cNvCxnSpPr>
                  <a:stCxn id="705" idx="2"/>
                  <a:endCxn id="706" idx="0"/>
                </p:cNvCxnSpPr>
                <p:nvPr/>
              </p:nvCxnSpPr>
              <p:spPr>
                <a:xfrm flipH="1">
                  <a:off x="5926500" y="1794200"/>
                  <a:ext cx="600" cy="270900"/>
                </a:xfrm>
                <a:prstGeom prst="straightConnector1">
                  <a:avLst/>
                </a:prstGeom>
                <a:noFill/>
                <a:ln cap="flat" cmpd="sng" w="9525">
                  <a:solidFill>
                    <a:schemeClr val="dk2"/>
                  </a:solidFill>
                  <a:prstDash val="solid"/>
                  <a:round/>
                  <a:headEnd len="med" w="med" type="triangle"/>
                  <a:tailEnd len="med" w="med" type="none"/>
                </a:ln>
              </p:spPr>
            </p:cxnSp>
            <p:cxnSp>
              <p:nvCxnSpPr>
                <p:cNvPr id="707" name="Shape 707"/>
                <p:cNvCxnSpPr>
                  <a:stCxn id="708" idx="2"/>
                  <a:endCxn id="709" idx="0"/>
                </p:cNvCxnSpPr>
                <p:nvPr/>
              </p:nvCxnSpPr>
              <p:spPr>
                <a:xfrm flipH="1">
                  <a:off x="7164675" y="1794200"/>
                  <a:ext cx="3000" cy="270900"/>
                </a:xfrm>
                <a:prstGeom prst="straightConnector1">
                  <a:avLst/>
                </a:prstGeom>
                <a:noFill/>
                <a:ln cap="flat" cmpd="sng" w="9525">
                  <a:solidFill>
                    <a:schemeClr val="dk2"/>
                  </a:solidFill>
                  <a:prstDash val="solid"/>
                  <a:round/>
                  <a:headEnd len="med" w="med" type="triangle"/>
                  <a:tailEnd len="med" w="med" type="none"/>
                </a:ln>
              </p:spPr>
            </p:cxnSp>
            <p:cxnSp>
              <p:nvCxnSpPr>
                <p:cNvPr id="710" name="Shape 710"/>
                <p:cNvCxnSpPr>
                  <a:stCxn id="711" idx="2"/>
                  <a:endCxn id="712" idx="0"/>
                </p:cNvCxnSpPr>
                <p:nvPr/>
              </p:nvCxnSpPr>
              <p:spPr>
                <a:xfrm flipH="1">
                  <a:off x="8461800" y="1794200"/>
                  <a:ext cx="1200" cy="270900"/>
                </a:xfrm>
                <a:prstGeom prst="straightConnector1">
                  <a:avLst/>
                </a:prstGeom>
                <a:noFill/>
                <a:ln cap="flat" cmpd="sng" w="9525">
                  <a:solidFill>
                    <a:schemeClr val="dk2"/>
                  </a:solidFill>
                  <a:prstDash val="solid"/>
                  <a:round/>
                  <a:headEnd len="med" w="med" type="triangle"/>
                  <a:tailEnd len="med" w="med" type="none"/>
                </a:ln>
              </p:spPr>
            </p:cxnSp>
            <p:sp>
              <p:nvSpPr>
                <p:cNvPr id="703" name="Shape 703"/>
                <p:cNvSpPr txBox="1"/>
                <p:nvPr/>
              </p:nvSpPr>
              <p:spPr>
                <a:xfrm>
                  <a:off x="4579568" y="2065214"/>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1</a:t>
                  </a:r>
                  <a:endParaRPr>
                    <a:latin typeface="Roboto"/>
                    <a:ea typeface="Roboto"/>
                    <a:cs typeface="Roboto"/>
                    <a:sym typeface="Roboto"/>
                  </a:endParaRPr>
                </a:p>
              </p:txBody>
            </p:sp>
            <p:sp>
              <p:nvSpPr>
                <p:cNvPr id="706" name="Shape 706"/>
                <p:cNvSpPr txBox="1"/>
                <p:nvPr/>
              </p:nvSpPr>
              <p:spPr>
                <a:xfrm>
                  <a:off x="5778212" y="2065214"/>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2</a:t>
                  </a:r>
                  <a:endParaRPr>
                    <a:latin typeface="Roboto"/>
                    <a:ea typeface="Roboto"/>
                    <a:cs typeface="Roboto"/>
                    <a:sym typeface="Roboto"/>
                  </a:endParaRPr>
                </a:p>
              </p:txBody>
            </p:sp>
            <p:sp>
              <p:nvSpPr>
                <p:cNvPr id="709" name="Shape 709"/>
                <p:cNvSpPr txBox="1"/>
                <p:nvPr/>
              </p:nvSpPr>
              <p:spPr>
                <a:xfrm>
                  <a:off x="7016471" y="2065214"/>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3</a:t>
                  </a:r>
                  <a:endParaRPr>
                    <a:latin typeface="Roboto"/>
                    <a:ea typeface="Roboto"/>
                    <a:cs typeface="Roboto"/>
                    <a:sym typeface="Roboto"/>
                  </a:endParaRPr>
                </a:p>
              </p:txBody>
            </p:sp>
            <p:sp>
              <p:nvSpPr>
                <p:cNvPr id="712" name="Shape 712"/>
                <p:cNvSpPr txBox="1"/>
                <p:nvPr/>
              </p:nvSpPr>
              <p:spPr>
                <a:xfrm>
                  <a:off x="8313712" y="2065214"/>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4</a:t>
                  </a:r>
                  <a:endParaRPr>
                    <a:latin typeface="Roboto"/>
                    <a:ea typeface="Roboto"/>
                    <a:cs typeface="Roboto"/>
                    <a:sym typeface="Roboto"/>
                  </a:endParaRPr>
                </a:p>
              </p:txBody>
            </p:sp>
          </p:grpSp>
          <p:grpSp>
            <p:nvGrpSpPr>
              <p:cNvPr id="713" name="Shape 713"/>
              <p:cNvGrpSpPr/>
              <p:nvPr/>
            </p:nvGrpSpPr>
            <p:grpSpPr>
              <a:xfrm>
                <a:off x="8509725" y="135848"/>
                <a:ext cx="574587" cy="1737877"/>
                <a:chOff x="8509725" y="135848"/>
                <a:chExt cx="574587" cy="1737877"/>
              </a:xfrm>
            </p:grpSpPr>
            <p:cxnSp>
              <p:nvCxnSpPr>
                <p:cNvPr id="714" name="Shape 714"/>
                <p:cNvCxnSpPr>
                  <a:stCxn id="715" idx="2"/>
                  <a:endCxn id="716" idx="1"/>
                </p:cNvCxnSpPr>
                <p:nvPr/>
              </p:nvCxnSpPr>
              <p:spPr>
                <a:xfrm>
                  <a:off x="8529820" y="276266"/>
                  <a:ext cx="223200" cy="1200"/>
                </a:xfrm>
                <a:prstGeom prst="straightConnector1">
                  <a:avLst/>
                </a:prstGeom>
                <a:noFill/>
                <a:ln cap="flat" cmpd="sng" w="9525">
                  <a:solidFill>
                    <a:schemeClr val="dk2"/>
                  </a:solidFill>
                  <a:prstDash val="solid"/>
                  <a:round/>
                  <a:headEnd len="med" w="med" type="triangle"/>
                  <a:tailEnd len="med" w="med" type="none"/>
                </a:ln>
              </p:spPr>
            </p:cxnSp>
            <p:cxnSp>
              <p:nvCxnSpPr>
                <p:cNvPr id="717" name="Shape 717"/>
                <p:cNvCxnSpPr>
                  <a:stCxn id="718" idx="2"/>
                  <a:endCxn id="719" idx="1"/>
                </p:cNvCxnSpPr>
                <p:nvPr/>
              </p:nvCxnSpPr>
              <p:spPr>
                <a:xfrm>
                  <a:off x="8519925" y="1049250"/>
                  <a:ext cx="267900" cy="16500"/>
                </a:xfrm>
                <a:prstGeom prst="straightConnector1">
                  <a:avLst/>
                </a:prstGeom>
                <a:noFill/>
                <a:ln cap="flat" cmpd="sng" w="9525">
                  <a:solidFill>
                    <a:schemeClr val="dk2"/>
                  </a:solidFill>
                  <a:prstDash val="solid"/>
                  <a:round/>
                  <a:headEnd len="med" w="med" type="triangle"/>
                  <a:tailEnd len="med" w="med" type="none"/>
                </a:ln>
              </p:spPr>
            </p:cxnSp>
            <p:cxnSp>
              <p:nvCxnSpPr>
                <p:cNvPr id="720" name="Shape 720"/>
                <p:cNvCxnSpPr>
                  <a:stCxn id="721" idx="2"/>
                  <a:endCxn id="722" idx="1"/>
                </p:cNvCxnSpPr>
                <p:nvPr/>
              </p:nvCxnSpPr>
              <p:spPr>
                <a:xfrm>
                  <a:off x="8509725" y="1731975"/>
                  <a:ext cx="278100" cy="0"/>
                </a:xfrm>
                <a:prstGeom prst="straightConnector1">
                  <a:avLst/>
                </a:prstGeom>
                <a:noFill/>
                <a:ln cap="flat" cmpd="sng" w="9525">
                  <a:solidFill>
                    <a:schemeClr val="dk2"/>
                  </a:solidFill>
                  <a:prstDash val="solid"/>
                  <a:round/>
                  <a:headEnd len="med" w="med" type="triangle"/>
                  <a:tailEnd len="med" w="med" type="none"/>
                </a:ln>
              </p:spPr>
            </p:cxnSp>
            <p:sp>
              <p:nvSpPr>
                <p:cNvPr id="716" name="Shape 716"/>
                <p:cNvSpPr txBox="1"/>
                <p:nvPr/>
              </p:nvSpPr>
              <p:spPr>
                <a:xfrm>
                  <a:off x="8753066" y="135848"/>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1</a:t>
                  </a:r>
                  <a:endParaRPr>
                    <a:latin typeface="Roboto"/>
                    <a:ea typeface="Roboto"/>
                    <a:cs typeface="Roboto"/>
                    <a:sym typeface="Roboto"/>
                  </a:endParaRPr>
                </a:p>
              </p:txBody>
            </p:sp>
            <p:sp>
              <p:nvSpPr>
                <p:cNvPr id="719" name="Shape 719"/>
                <p:cNvSpPr txBox="1"/>
                <p:nvPr/>
              </p:nvSpPr>
              <p:spPr>
                <a:xfrm>
                  <a:off x="8787912" y="924012"/>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2</a:t>
                  </a:r>
                  <a:endParaRPr>
                    <a:latin typeface="Roboto"/>
                    <a:ea typeface="Roboto"/>
                    <a:cs typeface="Roboto"/>
                    <a:sym typeface="Roboto"/>
                  </a:endParaRPr>
                </a:p>
              </p:txBody>
            </p:sp>
            <p:sp>
              <p:nvSpPr>
                <p:cNvPr id="722" name="Shape 722"/>
                <p:cNvSpPr txBox="1"/>
                <p:nvPr/>
              </p:nvSpPr>
              <p:spPr>
                <a:xfrm>
                  <a:off x="8787896" y="1590225"/>
                  <a:ext cx="296400" cy="2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3</a:t>
                  </a:r>
                  <a:endParaRPr>
                    <a:latin typeface="Roboto"/>
                    <a:ea typeface="Roboto"/>
                    <a:cs typeface="Roboto"/>
                    <a:sym typeface="Roboto"/>
                  </a:endParaRPr>
                </a:p>
              </p:txBody>
            </p:sp>
          </p:grpSp>
        </p:grpSp>
        <p:grpSp>
          <p:nvGrpSpPr>
            <p:cNvPr id="723" name="Shape 723"/>
            <p:cNvGrpSpPr/>
            <p:nvPr/>
          </p:nvGrpSpPr>
          <p:grpSpPr>
            <a:xfrm>
              <a:off x="4656220" y="518900"/>
              <a:ext cx="3873600" cy="1580175"/>
              <a:chOff x="4656220" y="214100"/>
              <a:chExt cx="3873600" cy="1580175"/>
            </a:xfrm>
          </p:grpSpPr>
          <p:sp>
            <p:nvSpPr>
              <p:cNvPr id="721" name="Shape 721"/>
              <p:cNvSpPr/>
              <p:nvPr/>
            </p:nvSpPr>
            <p:spPr>
              <a:xfrm rot="-5400000">
                <a:off x="6525825" y="-189825"/>
                <a:ext cx="124200" cy="38436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08" name="Shape 708"/>
              <p:cNvSpPr/>
              <p:nvPr/>
            </p:nvSpPr>
            <p:spPr>
              <a:xfrm>
                <a:off x="7105575" y="2141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02" name="Shape 702"/>
              <p:cNvSpPr/>
              <p:nvPr/>
            </p:nvSpPr>
            <p:spPr>
              <a:xfrm>
                <a:off x="4664025" y="214175"/>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11" name="Shape 711"/>
              <p:cNvSpPr/>
              <p:nvPr/>
            </p:nvSpPr>
            <p:spPr>
              <a:xfrm>
                <a:off x="8400900" y="2141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15" name="Shape 715"/>
              <p:cNvSpPr/>
              <p:nvPr/>
            </p:nvSpPr>
            <p:spPr>
              <a:xfrm rot="-5400000">
                <a:off x="6530920" y="-1660534"/>
                <a:ext cx="124200" cy="38736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05" name="Shape 705"/>
              <p:cNvSpPr/>
              <p:nvPr/>
            </p:nvSpPr>
            <p:spPr>
              <a:xfrm>
                <a:off x="5865000" y="214100"/>
                <a:ext cx="124200" cy="1580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718" name="Shape 718"/>
              <p:cNvSpPr/>
              <p:nvPr/>
            </p:nvSpPr>
            <p:spPr>
              <a:xfrm rot="-5400000">
                <a:off x="6530925" y="-877650"/>
                <a:ext cx="124200" cy="38538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grpSp>
      </p:grpSp>
      <p:sp>
        <p:nvSpPr>
          <p:cNvPr id="724" name="Shape 724"/>
          <p:cNvSpPr txBox="1"/>
          <p:nvPr/>
        </p:nvSpPr>
        <p:spPr>
          <a:xfrm>
            <a:off x="4656225" y="153375"/>
            <a:ext cx="4243200" cy="43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chemeClr val="accent5"/>
                </a:solidFill>
                <a:latin typeface="Merriweather"/>
                <a:ea typeface="Merriweather"/>
                <a:cs typeface="Merriweather"/>
                <a:sym typeface="Merriweather"/>
              </a:rPr>
              <a:t>Grid Template Columns &amp; Rows</a:t>
            </a:r>
            <a:endParaRPr sz="1800">
              <a:solidFill>
                <a:schemeClr val="accent5"/>
              </a:solidFill>
              <a:latin typeface="Merriweather"/>
              <a:ea typeface="Merriweather"/>
              <a:cs typeface="Merriweather"/>
              <a:sym typeface="Merriweather"/>
            </a:endParaRPr>
          </a:p>
        </p:txBody>
      </p:sp>
      <p:sp>
        <p:nvSpPr>
          <p:cNvPr id="725" name="Shape 725">
            <a:hlinkClick r:id="rId3"/>
          </p:cNvPr>
          <p:cNvSpPr/>
          <p:nvPr/>
        </p:nvSpPr>
        <p:spPr>
          <a:xfrm>
            <a:off x="0" y="5016500"/>
            <a:ext cx="5524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grpSp>
        <p:nvGrpSpPr>
          <p:cNvPr id="730" name="Shape 730"/>
          <p:cNvGrpSpPr/>
          <p:nvPr/>
        </p:nvGrpSpPr>
        <p:grpSpPr>
          <a:xfrm>
            <a:off x="4765202" y="1100650"/>
            <a:ext cx="3704521" cy="3743800"/>
            <a:chOff x="4879750" y="871925"/>
            <a:chExt cx="3704521" cy="3743800"/>
          </a:xfrm>
        </p:grpSpPr>
        <p:sp>
          <p:nvSpPr>
            <p:cNvPr id="731" name="Shape 731"/>
            <p:cNvSpPr/>
            <p:nvPr/>
          </p:nvSpPr>
          <p:spPr>
            <a:xfrm>
              <a:off x="4879776" y="871925"/>
              <a:ext cx="3704400" cy="431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rPr lang="en">
                  <a:latin typeface="Roboto"/>
                  <a:ea typeface="Roboto"/>
                  <a:cs typeface="Roboto"/>
                  <a:sym typeface="Roboto"/>
                </a:rPr>
                <a:t>Header</a:t>
              </a:r>
              <a:endParaRPr>
                <a:latin typeface="Roboto"/>
                <a:ea typeface="Roboto"/>
                <a:cs typeface="Roboto"/>
                <a:sym typeface="Roboto"/>
              </a:endParaRPr>
            </a:p>
          </p:txBody>
        </p:sp>
        <p:sp>
          <p:nvSpPr>
            <p:cNvPr id="732" name="Shape 732"/>
            <p:cNvSpPr/>
            <p:nvPr/>
          </p:nvSpPr>
          <p:spPr>
            <a:xfrm>
              <a:off x="4879750" y="1303025"/>
              <a:ext cx="1855500" cy="2881500"/>
            </a:xfrm>
            <a:prstGeom prst="rect">
              <a:avLst/>
            </a:prstGeom>
            <a:solidFill>
              <a:srgbClr val="009384">
                <a:alpha val="32310"/>
              </a:srgbClr>
            </a:solidFill>
            <a:ln>
              <a:noFill/>
            </a:ln>
          </p:spPr>
          <p:txBody>
            <a:bodyPr anchorCtr="0" anchor="t" bIns="91425" lIns="91425" spcFirstLastPara="1" rIns="91425" wrap="square" tIns="91425">
              <a:noAutofit/>
            </a:bodyPr>
            <a:lstStyle/>
            <a:p>
              <a:pPr indent="0" lvl="0" marL="0">
                <a:spcBef>
                  <a:spcPts val="1000"/>
                </a:spcBef>
                <a:spcAft>
                  <a:spcPts val="0"/>
                </a:spcAft>
                <a:buNone/>
              </a:pPr>
              <a:r>
                <a:rPr lang="en">
                  <a:latin typeface="Roboto"/>
                  <a:ea typeface="Roboto"/>
                  <a:cs typeface="Roboto"/>
                  <a:sym typeface="Roboto"/>
                </a:rPr>
                <a:t>Main</a:t>
              </a:r>
              <a:endParaRPr>
                <a:latin typeface="Roboto"/>
                <a:ea typeface="Roboto"/>
                <a:cs typeface="Roboto"/>
                <a:sym typeface="Roboto"/>
              </a:endParaRPr>
            </a:p>
            <a:p>
              <a:pPr indent="0" lvl="0" marL="0">
                <a:spcBef>
                  <a:spcPts val="1000"/>
                </a:spcBef>
                <a:spcAft>
                  <a:spcPts val="0"/>
                </a:spcAft>
                <a:buNone/>
              </a:pPr>
              <a:r>
                <a:rPr lang="en" sz="1200">
                  <a:latin typeface="Roboto"/>
                  <a:ea typeface="Roboto"/>
                  <a:cs typeface="Roboto"/>
                  <a:sym typeface="Roboto"/>
                </a:rPr>
                <a:t>Cat ipsum dolor sit amet, sit on human fall asleep on the washing machine under the bed eat grass, throw it back up. I cry and cry and cry unless you pet me, and then maybe i cry just for fun eat and than sleep on your face playing with balls of wool, thug cat .</a:t>
              </a:r>
              <a:endParaRPr sz="1200">
                <a:latin typeface="Roboto"/>
                <a:ea typeface="Roboto"/>
                <a:cs typeface="Roboto"/>
                <a:sym typeface="Roboto"/>
              </a:endParaRPr>
            </a:p>
          </p:txBody>
        </p:sp>
        <p:sp>
          <p:nvSpPr>
            <p:cNvPr id="733" name="Shape 733"/>
            <p:cNvSpPr/>
            <p:nvPr/>
          </p:nvSpPr>
          <p:spPr>
            <a:xfrm>
              <a:off x="7656371" y="1303025"/>
              <a:ext cx="927900" cy="2881500"/>
            </a:xfrm>
            <a:prstGeom prst="rect">
              <a:avLst/>
            </a:prstGeom>
            <a:solidFill>
              <a:srgbClr val="800080">
                <a:alpha val="36150"/>
              </a:srgbClr>
            </a:solidFill>
            <a:ln>
              <a:noFill/>
            </a:ln>
          </p:spPr>
          <p:txBody>
            <a:bodyPr anchorCtr="0" anchor="t" bIns="91425" lIns="91425" spcFirstLastPara="1" rIns="91425" wrap="square" tIns="91425">
              <a:noAutofit/>
            </a:bodyPr>
            <a:lstStyle/>
            <a:p>
              <a:pPr indent="0" lvl="0" marL="0" rtl="0">
                <a:lnSpc>
                  <a:spcPct val="115000"/>
                </a:lnSpc>
                <a:spcBef>
                  <a:spcPts val="1000"/>
                </a:spcBef>
                <a:spcAft>
                  <a:spcPts val="0"/>
                </a:spcAft>
                <a:buNone/>
              </a:pPr>
              <a:r>
                <a:rPr lang="en">
                  <a:latin typeface="Roboto"/>
                  <a:ea typeface="Roboto"/>
                  <a:cs typeface="Roboto"/>
                  <a:sym typeface="Roboto"/>
                </a:rPr>
                <a:t>Sidebar</a:t>
              </a:r>
              <a:endParaRPr>
                <a:latin typeface="Roboto"/>
                <a:ea typeface="Roboto"/>
                <a:cs typeface="Roboto"/>
                <a:sym typeface="Roboto"/>
              </a:endParaRPr>
            </a:p>
            <a:p>
              <a:pPr indent="0" lvl="0" marL="0" rtl="0">
                <a:lnSpc>
                  <a:spcPct val="150000"/>
                </a:lnSpc>
                <a:spcBef>
                  <a:spcPts val="1000"/>
                </a:spcBef>
                <a:spcAft>
                  <a:spcPts val="0"/>
                </a:spcAft>
                <a:buNone/>
              </a:pPr>
              <a:r>
                <a:rPr lang="en" sz="1200">
                  <a:latin typeface="Roboto"/>
                  <a:ea typeface="Roboto"/>
                  <a:cs typeface="Roboto"/>
                  <a:sym typeface="Roboto"/>
                </a:rPr>
                <a:t>1 Cat</a:t>
              </a:r>
              <a:endParaRPr sz="1200">
                <a:latin typeface="Roboto"/>
                <a:ea typeface="Roboto"/>
                <a:cs typeface="Roboto"/>
                <a:sym typeface="Roboto"/>
              </a:endParaRPr>
            </a:p>
            <a:p>
              <a:pPr indent="0" lvl="0" marL="0" rtl="0">
                <a:lnSpc>
                  <a:spcPct val="150000"/>
                </a:lnSpc>
                <a:spcBef>
                  <a:spcPts val="0"/>
                </a:spcBef>
                <a:spcAft>
                  <a:spcPts val="0"/>
                </a:spcAft>
                <a:buNone/>
              </a:pPr>
              <a:r>
                <a:rPr lang="en" sz="1200">
                  <a:latin typeface="Roboto"/>
                  <a:ea typeface="Roboto"/>
                  <a:cs typeface="Roboto"/>
                  <a:sym typeface="Roboto"/>
                </a:rPr>
                <a:t>2 Cats</a:t>
              </a:r>
              <a:endParaRPr sz="1200">
                <a:latin typeface="Roboto"/>
                <a:ea typeface="Roboto"/>
                <a:cs typeface="Roboto"/>
                <a:sym typeface="Roboto"/>
              </a:endParaRPr>
            </a:p>
            <a:p>
              <a:pPr indent="0" lvl="0" marL="0" rtl="0">
                <a:lnSpc>
                  <a:spcPct val="150000"/>
                </a:lnSpc>
                <a:spcBef>
                  <a:spcPts val="0"/>
                </a:spcBef>
                <a:spcAft>
                  <a:spcPts val="0"/>
                </a:spcAft>
                <a:buNone/>
              </a:pPr>
              <a:r>
                <a:rPr lang="en" sz="1200">
                  <a:latin typeface="Roboto"/>
                  <a:ea typeface="Roboto"/>
                  <a:cs typeface="Roboto"/>
                  <a:sym typeface="Roboto"/>
                </a:rPr>
                <a:t>Red Cat</a:t>
              </a:r>
              <a:endParaRPr sz="1200">
                <a:latin typeface="Roboto"/>
                <a:ea typeface="Roboto"/>
                <a:cs typeface="Roboto"/>
                <a:sym typeface="Roboto"/>
              </a:endParaRPr>
            </a:p>
            <a:p>
              <a:pPr indent="0" lvl="0" marL="0" rtl="0">
                <a:lnSpc>
                  <a:spcPct val="150000"/>
                </a:lnSpc>
                <a:spcBef>
                  <a:spcPts val="0"/>
                </a:spcBef>
                <a:spcAft>
                  <a:spcPts val="0"/>
                </a:spcAft>
                <a:buNone/>
              </a:pPr>
              <a:r>
                <a:rPr lang="en" sz="1200">
                  <a:latin typeface="Roboto"/>
                  <a:ea typeface="Roboto"/>
                  <a:cs typeface="Roboto"/>
                  <a:sym typeface="Roboto"/>
                </a:rPr>
                <a:t>Blue Cat</a:t>
              </a:r>
              <a:endParaRPr sz="1200">
                <a:latin typeface="Roboto"/>
                <a:ea typeface="Roboto"/>
                <a:cs typeface="Roboto"/>
                <a:sym typeface="Roboto"/>
              </a:endParaRPr>
            </a:p>
          </p:txBody>
        </p:sp>
        <p:sp>
          <p:nvSpPr>
            <p:cNvPr id="734" name="Shape 734"/>
            <p:cNvSpPr/>
            <p:nvPr/>
          </p:nvSpPr>
          <p:spPr>
            <a:xfrm>
              <a:off x="4879776" y="4184625"/>
              <a:ext cx="3704400" cy="4311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rPr lang="en">
                  <a:latin typeface="Roboto"/>
                  <a:ea typeface="Roboto"/>
                  <a:cs typeface="Roboto"/>
                  <a:sym typeface="Roboto"/>
                </a:rPr>
                <a:t>Footer</a:t>
              </a:r>
              <a:endParaRPr>
                <a:latin typeface="Roboto"/>
                <a:ea typeface="Roboto"/>
                <a:cs typeface="Roboto"/>
                <a:sym typeface="Roboto"/>
              </a:endParaRPr>
            </a:p>
          </p:txBody>
        </p:sp>
      </p:grpSp>
      <p:sp>
        <p:nvSpPr>
          <p:cNvPr id="735" name="Shape 735"/>
          <p:cNvSpPr txBox="1"/>
          <p:nvPr>
            <p:ph idx="2" type="body"/>
          </p:nvPr>
        </p:nvSpPr>
        <p:spPr>
          <a:xfrm>
            <a:off x="344425" y="296100"/>
            <a:ext cx="3704400" cy="45513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.header</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grid-area</a:t>
            </a:r>
            <a:r>
              <a:rPr lang="en" sz="1000">
                <a:solidFill>
                  <a:srgbClr val="D4D4D4"/>
                </a:solidFill>
                <a:latin typeface="Source Code Pro"/>
                <a:ea typeface="Source Code Pro"/>
                <a:cs typeface="Source Code Pro"/>
                <a:sym typeface="Source Code Pro"/>
              </a:rPr>
              <a:t>: header;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.main</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grid-area</a:t>
            </a:r>
            <a:r>
              <a:rPr lang="en" sz="1000">
                <a:solidFill>
                  <a:srgbClr val="D4D4D4"/>
                </a:solidFill>
                <a:latin typeface="Source Code Pro"/>
                <a:ea typeface="Source Code Pro"/>
                <a:cs typeface="Source Code Pro"/>
                <a:sym typeface="Source Code Pro"/>
              </a:rPr>
              <a:t>: main;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.sidebar</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grid-area</a:t>
            </a:r>
            <a:r>
              <a:rPr lang="en" sz="1000">
                <a:solidFill>
                  <a:srgbClr val="D4D4D4"/>
                </a:solidFill>
                <a:latin typeface="Source Code Pro"/>
                <a:ea typeface="Source Code Pro"/>
                <a:cs typeface="Source Code Pro"/>
                <a:sym typeface="Source Code Pro"/>
              </a:rPr>
              <a:t>: sidebar;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.footer</a:t>
            </a:r>
            <a:r>
              <a:rPr lang="en" sz="1000">
                <a:solidFill>
                  <a:srgbClr val="D4D4D4"/>
                </a:solidFill>
                <a:latin typeface="Source Code Pro"/>
                <a:ea typeface="Source Code Pro"/>
                <a:cs typeface="Source Code Pro"/>
                <a:sym typeface="Source Code Pro"/>
              </a:rPr>
              <a:t> { </a:t>
            </a:r>
            <a:r>
              <a:rPr lang="en" sz="1000">
                <a:solidFill>
                  <a:srgbClr val="9CDCFE"/>
                </a:solidFill>
                <a:latin typeface="Source Code Pro"/>
                <a:ea typeface="Source Code Pro"/>
                <a:cs typeface="Source Code Pro"/>
                <a:sym typeface="Source Code Pro"/>
              </a:rPr>
              <a:t>grid-area</a:t>
            </a:r>
            <a:r>
              <a:rPr lang="en" sz="1000">
                <a:solidFill>
                  <a:srgbClr val="D4D4D4"/>
                </a:solidFill>
                <a:latin typeface="Source Code Pro"/>
                <a:ea typeface="Source Code Pro"/>
                <a:cs typeface="Source Code Pro"/>
                <a:sym typeface="Source Code Pro"/>
              </a:rPr>
              <a:t>: footer;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7BA7D"/>
                </a:solidFill>
                <a:latin typeface="Source Code Pro"/>
                <a:ea typeface="Source Code Pro"/>
                <a:cs typeface="Source Code Pro"/>
                <a:sym typeface="Source Code Pro"/>
              </a:rPr>
              <a:t>.container</a:t>
            </a:r>
            <a:r>
              <a:rPr lang="en" sz="1000">
                <a:solidFill>
                  <a:srgbClr val="D4D4D4"/>
                </a:solidFill>
                <a:latin typeface="Source Code Pro"/>
                <a:ea typeface="Source Code Pro"/>
                <a:cs typeface="Source Code Pro"/>
                <a:sym typeface="Source Code Pro"/>
              </a:rPr>
              <a:t> {</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display</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grid</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grid-template-columns</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1fr</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grid-template-rows</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46px</a:t>
            </a: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auto</a:t>
            </a:r>
            <a:r>
              <a:rPr lang="en" sz="1000">
                <a:solidFill>
                  <a:srgbClr val="D4D4D4"/>
                </a:solidFill>
                <a:latin typeface="Source Code Pro"/>
                <a:ea typeface="Source Code Pro"/>
                <a:cs typeface="Source Code Pro"/>
                <a:sym typeface="Source Code Pro"/>
              </a:rPr>
              <a:t> </a:t>
            </a:r>
            <a:r>
              <a:rPr lang="en" sz="1000">
                <a:solidFill>
                  <a:srgbClr val="B5CEA8"/>
                </a:solidFill>
                <a:latin typeface="Source Code Pro"/>
                <a:ea typeface="Source Code Pro"/>
                <a:cs typeface="Source Code Pro"/>
                <a:sym typeface="Source Code Pro"/>
              </a:rPr>
              <a:t>36px</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grid-template-areas</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"header header header header"</a:t>
            </a:r>
            <a:endParaRPr sz="1000">
              <a:solidFill>
                <a:srgbClr val="CE9178"/>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"main main . sidebar"</a:t>
            </a:r>
            <a:endParaRPr sz="1000">
              <a:solidFill>
                <a:srgbClr val="CE9178"/>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CE9178"/>
                </a:solidFill>
                <a:latin typeface="Source Code Pro"/>
                <a:ea typeface="Source Code Pro"/>
                <a:cs typeface="Source Code Pro"/>
                <a:sym typeface="Source Code Pro"/>
              </a:rPr>
              <a:t>"footer footer footer footer"</a:t>
            </a: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a:t>
            </a:r>
            <a:endParaRPr sz="1000">
              <a:solidFill>
                <a:srgbClr val="D4D4D4"/>
              </a:solidFill>
              <a:latin typeface="Source Code Pro"/>
              <a:ea typeface="Source Code Pro"/>
              <a:cs typeface="Source Code Pro"/>
              <a:sym typeface="Source Code Pro"/>
            </a:endParaRPr>
          </a:p>
          <a:p>
            <a:pPr indent="0" lvl="0" marL="0">
              <a:spcBef>
                <a:spcPts val="0"/>
              </a:spcBef>
              <a:spcAft>
                <a:spcPts val="0"/>
              </a:spcAft>
              <a:buNone/>
            </a:pPr>
            <a:r>
              <a:rPr lang="en" sz="1000">
                <a:solidFill>
                  <a:srgbClr val="FFFFFF"/>
                </a:solidFill>
                <a:latin typeface="Source Code Pro"/>
                <a:ea typeface="Source Code Pro"/>
                <a:cs typeface="Source Code Pro"/>
                <a:sym typeface="Source Code Pro"/>
              </a:rPr>
              <a:t>--</a:t>
            </a:r>
            <a:endParaRPr sz="1000">
              <a:solidFill>
                <a:srgbClr val="FFFFFF"/>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"container"</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"header"</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Header</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"main"</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Main: Cat ipsum...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"sidebar"</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Sidebar: 1 Cat...</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D4D4D4"/>
                </a:solidFill>
                <a:latin typeface="Source Code Pro"/>
                <a:ea typeface="Source Code Pro"/>
                <a:cs typeface="Source Code Pro"/>
                <a:sym typeface="Source Code Pro"/>
              </a:rPr>
              <a:t> </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D4D4D4"/>
                </a:solidFill>
                <a:latin typeface="Source Code Pro"/>
                <a:ea typeface="Source Code Pro"/>
                <a:cs typeface="Source Code Pro"/>
                <a:sym typeface="Source Code Pro"/>
              </a:rPr>
              <a:t> </a:t>
            </a:r>
            <a:r>
              <a:rPr lang="en" sz="1000">
                <a:solidFill>
                  <a:srgbClr val="9CDCFE"/>
                </a:solidFill>
                <a:latin typeface="Source Code Pro"/>
                <a:ea typeface="Source Code Pro"/>
                <a:cs typeface="Source Code Pro"/>
                <a:sym typeface="Source Code Pro"/>
              </a:rPr>
              <a:t>class</a:t>
            </a:r>
            <a:r>
              <a:rPr lang="en" sz="1000">
                <a:solidFill>
                  <a:srgbClr val="D4D4D4"/>
                </a:solidFill>
                <a:latin typeface="Source Code Pro"/>
                <a:ea typeface="Source Code Pro"/>
                <a:cs typeface="Source Code Pro"/>
                <a:sym typeface="Source Code Pro"/>
              </a:rPr>
              <a:t>=</a:t>
            </a:r>
            <a:r>
              <a:rPr lang="en" sz="1000">
                <a:solidFill>
                  <a:srgbClr val="CE9178"/>
                </a:solidFill>
                <a:latin typeface="Source Code Pro"/>
                <a:ea typeface="Source Code Pro"/>
                <a:cs typeface="Source Code Pro"/>
                <a:sym typeface="Source Code Pro"/>
              </a:rPr>
              <a:t>"footer"</a:t>
            </a:r>
            <a:r>
              <a:rPr lang="en" sz="1000">
                <a:solidFill>
                  <a:srgbClr val="808080"/>
                </a:solidFill>
                <a:latin typeface="Source Code Pro"/>
                <a:ea typeface="Source Code Pro"/>
                <a:cs typeface="Source Code Pro"/>
                <a:sym typeface="Source Code Pro"/>
              </a:rPr>
              <a:t>&gt;</a:t>
            </a:r>
            <a:r>
              <a:rPr lang="en" sz="1000">
                <a:solidFill>
                  <a:srgbClr val="D4D4D4"/>
                </a:solidFill>
                <a:latin typeface="Source Code Pro"/>
                <a:ea typeface="Source Code Pro"/>
                <a:cs typeface="Source Code Pro"/>
                <a:sym typeface="Source Code Pro"/>
              </a:rPr>
              <a:t>Footer</a:t>
            </a: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000">
                <a:solidFill>
                  <a:srgbClr val="808080"/>
                </a:solidFill>
                <a:latin typeface="Source Code Pro"/>
                <a:ea typeface="Source Code Pro"/>
                <a:cs typeface="Source Code Pro"/>
                <a:sym typeface="Source Code Pro"/>
              </a:rPr>
              <a:t>&lt;/</a:t>
            </a:r>
            <a:r>
              <a:rPr lang="en" sz="1000">
                <a:solidFill>
                  <a:srgbClr val="569CD6"/>
                </a:solidFill>
                <a:latin typeface="Source Code Pro"/>
                <a:ea typeface="Source Code Pro"/>
                <a:cs typeface="Source Code Pro"/>
                <a:sym typeface="Source Code Pro"/>
              </a:rPr>
              <a:t>div</a:t>
            </a:r>
            <a:r>
              <a:rPr lang="en" sz="1000">
                <a:solidFill>
                  <a:srgbClr val="808080"/>
                </a:solidFill>
                <a:latin typeface="Source Code Pro"/>
                <a:ea typeface="Source Code Pro"/>
                <a:cs typeface="Source Code Pro"/>
                <a:sym typeface="Source Code Pro"/>
              </a:rPr>
              <a:t>&gt;</a:t>
            </a:r>
            <a:endParaRPr sz="1000">
              <a:latin typeface="Source Code Pro"/>
              <a:ea typeface="Source Code Pro"/>
              <a:cs typeface="Source Code Pro"/>
              <a:sym typeface="Source Code Pro"/>
            </a:endParaRPr>
          </a:p>
        </p:txBody>
      </p:sp>
      <p:sp>
        <p:nvSpPr>
          <p:cNvPr id="736" name="Shape 736"/>
          <p:cNvSpPr txBox="1"/>
          <p:nvPr/>
        </p:nvSpPr>
        <p:spPr>
          <a:xfrm>
            <a:off x="4656225" y="153375"/>
            <a:ext cx="4243200" cy="43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accent5"/>
                </a:solidFill>
                <a:latin typeface="Merriweather"/>
                <a:ea typeface="Merriweather"/>
                <a:cs typeface="Merriweather"/>
                <a:sym typeface="Merriweather"/>
              </a:rPr>
              <a:t>Grid Template Areas</a:t>
            </a:r>
            <a:endParaRPr sz="1800">
              <a:solidFill>
                <a:schemeClr val="accent5"/>
              </a:solidFill>
              <a:latin typeface="Merriweather"/>
              <a:ea typeface="Merriweather"/>
              <a:cs typeface="Merriweather"/>
              <a:sym typeface="Merriweather"/>
            </a:endParaRPr>
          </a:p>
        </p:txBody>
      </p:sp>
      <p:sp>
        <p:nvSpPr>
          <p:cNvPr id="737" name="Shape 737"/>
          <p:cNvSpPr/>
          <p:nvPr/>
        </p:nvSpPr>
        <p:spPr>
          <a:xfrm>
            <a:off x="4775100" y="1109575"/>
            <a:ext cx="3704400" cy="3743700"/>
          </a:xfrm>
          <a:prstGeom prst="rect">
            <a:avLst/>
          </a:prstGeom>
          <a:solidFill>
            <a:srgbClr val="FFFFFF">
              <a:alpha val="649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738" name="Shape 738"/>
          <p:cNvGrpSpPr/>
          <p:nvPr/>
        </p:nvGrpSpPr>
        <p:grpSpPr>
          <a:xfrm>
            <a:off x="4765202" y="1103603"/>
            <a:ext cx="3704525" cy="3743820"/>
            <a:chOff x="4765202" y="693600"/>
            <a:chExt cx="3704525" cy="4153800"/>
          </a:xfrm>
        </p:grpSpPr>
        <p:cxnSp>
          <p:nvCxnSpPr>
            <p:cNvPr id="739" name="Shape 739"/>
            <p:cNvCxnSpPr/>
            <p:nvPr/>
          </p:nvCxnSpPr>
          <p:spPr>
            <a:xfrm>
              <a:off x="7538123" y="693600"/>
              <a:ext cx="0" cy="4153800"/>
            </a:xfrm>
            <a:prstGeom prst="straightConnector1">
              <a:avLst/>
            </a:prstGeom>
            <a:noFill/>
            <a:ln cap="flat" cmpd="sng" w="9525">
              <a:solidFill>
                <a:schemeClr val="dk2"/>
              </a:solidFill>
              <a:prstDash val="solid"/>
              <a:round/>
              <a:headEnd len="med" w="med" type="none"/>
              <a:tailEnd len="med" w="med" type="none"/>
            </a:ln>
          </p:spPr>
        </p:cxnSp>
        <p:cxnSp>
          <p:nvCxnSpPr>
            <p:cNvPr id="740" name="Shape 740"/>
            <p:cNvCxnSpPr/>
            <p:nvPr/>
          </p:nvCxnSpPr>
          <p:spPr>
            <a:xfrm>
              <a:off x="4765202" y="693600"/>
              <a:ext cx="0" cy="4153800"/>
            </a:xfrm>
            <a:prstGeom prst="straightConnector1">
              <a:avLst/>
            </a:prstGeom>
            <a:noFill/>
            <a:ln cap="flat" cmpd="sng" w="9525">
              <a:solidFill>
                <a:schemeClr val="dk2"/>
              </a:solidFill>
              <a:prstDash val="solid"/>
              <a:round/>
              <a:headEnd len="med" w="med" type="none"/>
              <a:tailEnd len="med" w="med" type="none"/>
            </a:ln>
          </p:spPr>
        </p:cxnSp>
        <p:cxnSp>
          <p:nvCxnSpPr>
            <p:cNvPr id="741" name="Shape 741"/>
            <p:cNvCxnSpPr/>
            <p:nvPr/>
          </p:nvCxnSpPr>
          <p:spPr>
            <a:xfrm>
              <a:off x="8469727" y="693600"/>
              <a:ext cx="0" cy="4153800"/>
            </a:xfrm>
            <a:prstGeom prst="straightConnector1">
              <a:avLst/>
            </a:prstGeom>
            <a:noFill/>
            <a:ln cap="flat" cmpd="sng" w="9525">
              <a:solidFill>
                <a:schemeClr val="dk2"/>
              </a:solidFill>
              <a:prstDash val="solid"/>
              <a:round/>
              <a:headEnd len="med" w="med" type="none"/>
              <a:tailEnd len="med" w="med" type="none"/>
            </a:ln>
          </p:spPr>
        </p:cxnSp>
        <p:cxnSp>
          <p:nvCxnSpPr>
            <p:cNvPr id="742" name="Shape 742"/>
            <p:cNvCxnSpPr/>
            <p:nvPr/>
          </p:nvCxnSpPr>
          <p:spPr>
            <a:xfrm>
              <a:off x="6606523" y="693600"/>
              <a:ext cx="0" cy="4153800"/>
            </a:xfrm>
            <a:prstGeom prst="straightConnector1">
              <a:avLst/>
            </a:prstGeom>
            <a:noFill/>
            <a:ln cap="flat" cmpd="sng" w="9525">
              <a:solidFill>
                <a:schemeClr val="dk2"/>
              </a:solidFill>
              <a:prstDash val="solid"/>
              <a:round/>
              <a:headEnd len="med" w="med" type="none"/>
              <a:tailEnd len="med" w="med" type="none"/>
            </a:ln>
          </p:spPr>
        </p:cxnSp>
        <p:cxnSp>
          <p:nvCxnSpPr>
            <p:cNvPr id="743" name="Shape 743"/>
            <p:cNvCxnSpPr/>
            <p:nvPr/>
          </p:nvCxnSpPr>
          <p:spPr>
            <a:xfrm>
              <a:off x="5674923" y="693600"/>
              <a:ext cx="0" cy="4153800"/>
            </a:xfrm>
            <a:prstGeom prst="straightConnector1">
              <a:avLst/>
            </a:prstGeom>
            <a:noFill/>
            <a:ln cap="flat" cmpd="sng" w="9525">
              <a:solidFill>
                <a:schemeClr val="dk2"/>
              </a:solidFill>
              <a:prstDash val="solid"/>
              <a:round/>
              <a:headEnd len="med" w="med" type="none"/>
              <a:tailEnd len="med" w="med" type="none"/>
            </a:ln>
          </p:spPr>
        </p:cxnSp>
      </p:grpSp>
      <p:grpSp>
        <p:nvGrpSpPr>
          <p:cNvPr id="744" name="Shape 744"/>
          <p:cNvGrpSpPr/>
          <p:nvPr/>
        </p:nvGrpSpPr>
        <p:grpSpPr>
          <a:xfrm>
            <a:off x="4758975" y="1103043"/>
            <a:ext cx="3715875" cy="3740741"/>
            <a:chOff x="4758975" y="692978"/>
            <a:chExt cx="3715875" cy="4150384"/>
          </a:xfrm>
        </p:grpSpPr>
        <p:cxnSp>
          <p:nvCxnSpPr>
            <p:cNvPr id="745" name="Shape 745"/>
            <p:cNvCxnSpPr/>
            <p:nvPr/>
          </p:nvCxnSpPr>
          <p:spPr>
            <a:xfrm rot="10800000">
              <a:off x="4758975" y="692978"/>
              <a:ext cx="3695100" cy="0"/>
            </a:xfrm>
            <a:prstGeom prst="straightConnector1">
              <a:avLst/>
            </a:prstGeom>
            <a:noFill/>
            <a:ln cap="flat" cmpd="sng" w="9525">
              <a:solidFill>
                <a:schemeClr val="dk2"/>
              </a:solidFill>
              <a:prstDash val="solid"/>
              <a:round/>
              <a:headEnd len="med" w="med" type="none"/>
              <a:tailEnd len="med" w="med" type="none"/>
            </a:ln>
          </p:spPr>
        </p:cxnSp>
        <p:cxnSp>
          <p:nvCxnSpPr>
            <p:cNvPr id="746" name="Shape 746"/>
            <p:cNvCxnSpPr/>
            <p:nvPr/>
          </p:nvCxnSpPr>
          <p:spPr>
            <a:xfrm rot="10800000">
              <a:off x="4774625" y="1168010"/>
              <a:ext cx="3695100" cy="0"/>
            </a:xfrm>
            <a:prstGeom prst="straightConnector1">
              <a:avLst/>
            </a:prstGeom>
            <a:noFill/>
            <a:ln cap="flat" cmpd="sng" w="9525">
              <a:solidFill>
                <a:schemeClr val="dk2"/>
              </a:solidFill>
              <a:prstDash val="solid"/>
              <a:round/>
              <a:headEnd len="med" w="med" type="none"/>
              <a:tailEnd len="med" w="med" type="none"/>
            </a:ln>
          </p:spPr>
        </p:cxnSp>
        <p:cxnSp>
          <p:nvCxnSpPr>
            <p:cNvPr id="747" name="Shape 747"/>
            <p:cNvCxnSpPr/>
            <p:nvPr/>
          </p:nvCxnSpPr>
          <p:spPr>
            <a:xfrm rot="10800000">
              <a:off x="4779750" y="4364676"/>
              <a:ext cx="3695100" cy="0"/>
            </a:xfrm>
            <a:prstGeom prst="straightConnector1">
              <a:avLst/>
            </a:prstGeom>
            <a:noFill/>
            <a:ln cap="flat" cmpd="sng" w="9525">
              <a:solidFill>
                <a:schemeClr val="dk2"/>
              </a:solidFill>
              <a:prstDash val="solid"/>
              <a:round/>
              <a:headEnd len="med" w="med" type="none"/>
              <a:tailEnd len="med" w="med" type="none"/>
            </a:ln>
          </p:spPr>
        </p:cxnSp>
        <p:cxnSp>
          <p:nvCxnSpPr>
            <p:cNvPr id="748" name="Shape 748"/>
            <p:cNvCxnSpPr/>
            <p:nvPr/>
          </p:nvCxnSpPr>
          <p:spPr>
            <a:xfrm rot="10800000">
              <a:off x="4765200" y="4843361"/>
              <a:ext cx="3695100" cy="0"/>
            </a:xfrm>
            <a:prstGeom prst="straightConnector1">
              <a:avLst/>
            </a:prstGeom>
            <a:noFill/>
            <a:ln cap="flat" cmpd="sng" w="9525">
              <a:solidFill>
                <a:schemeClr val="dk2"/>
              </a:solidFill>
              <a:prstDash val="solid"/>
              <a:round/>
              <a:headEnd len="med" w="med" type="none"/>
              <a:tailEnd len="med" w="med" type="none"/>
            </a:ln>
          </p:spPr>
        </p:cxnSp>
      </p:grpSp>
      <p:grpSp>
        <p:nvGrpSpPr>
          <p:cNvPr id="749" name="Shape 749"/>
          <p:cNvGrpSpPr/>
          <p:nvPr/>
        </p:nvGrpSpPr>
        <p:grpSpPr>
          <a:xfrm>
            <a:off x="4844450" y="1231050"/>
            <a:ext cx="3523075" cy="3487949"/>
            <a:chOff x="4844450" y="1231050"/>
            <a:chExt cx="3523075" cy="3487949"/>
          </a:xfrm>
        </p:grpSpPr>
        <p:grpSp>
          <p:nvGrpSpPr>
            <p:cNvPr id="750" name="Shape 750"/>
            <p:cNvGrpSpPr/>
            <p:nvPr/>
          </p:nvGrpSpPr>
          <p:grpSpPr>
            <a:xfrm>
              <a:off x="6607850" y="1535550"/>
              <a:ext cx="931250" cy="2883025"/>
              <a:chOff x="6607850" y="1535550"/>
              <a:chExt cx="931250" cy="2883025"/>
            </a:xfrm>
          </p:grpSpPr>
          <p:cxnSp>
            <p:nvCxnSpPr>
              <p:cNvPr id="751" name="Shape 751"/>
              <p:cNvCxnSpPr/>
              <p:nvPr/>
            </p:nvCxnSpPr>
            <p:spPr>
              <a:xfrm>
                <a:off x="6607850" y="1535550"/>
                <a:ext cx="931200" cy="2873100"/>
              </a:xfrm>
              <a:prstGeom prst="straightConnector1">
                <a:avLst/>
              </a:prstGeom>
              <a:noFill/>
              <a:ln cap="flat" cmpd="sng" w="9525">
                <a:solidFill>
                  <a:schemeClr val="dk2"/>
                </a:solidFill>
                <a:prstDash val="solid"/>
                <a:round/>
                <a:headEnd len="med" w="med" type="none"/>
                <a:tailEnd len="med" w="med" type="none"/>
              </a:ln>
            </p:spPr>
          </p:cxnSp>
          <p:cxnSp>
            <p:nvCxnSpPr>
              <p:cNvPr id="752" name="Shape 752"/>
              <p:cNvCxnSpPr/>
              <p:nvPr/>
            </p:nvCxnSpPr>
            <p:spPr>
              <a:xfrm flipH="1">
                <a:off x="6617800" y="1545475"/>
                <a:ext cx="921300" cy="2873100"/>
              </a:xfrm>
              <a:prstGeom prst="straightConnector1">
                <a:avLst/>
              </a:prstGeom>
              <a:noFill/>
              <a:ln cap="flat" cmpd="sng" w="9525">
                <a:solidFill>
                  <a:schemeClr val="dk2"/>
                </a:solidFill>
                <a:prstDash val="solid"/>
                <a:round/>
                <a:headEnd len="med" w="med" type="none"/>
                <a:tailEnd len="med" w="med" type="none"/>
              </a:ln>
            </p:spPr>
          </p:cxnSp>
        </p:grpSp>
        <p:grpSp>
          <p:nvGrpSpPr>
            <p:cNvPr id="753" name="Shape 753"/>
            <p:cNvGrpSpPr/>
            <p:nvPr/>
          </p:nvGrpSpPr>
          <p:grpSpPr>
            <a:xfrm>
              <a:off x="4844450" y="1231050"/>
              <a:ext cx="3523075" cy="3487949"/>
              <a:chOff x="4844450" y="1231050"/>
              <a:chExt cx="3523075" cy="3487949"/>
            </a:xfrm>
          </p:grpSpPr>
          <p:sp>
            <p:nvSpPr>
              <p:cNvPr id="754" name="Shape 754"/>
              <p:cNvSpPr/>
              <p:nvPr/>
            </p:nvSpPr>
            <p:spPr>
              <a:xfrm>
                <a:off x="4844450" y="1231050"/>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sz="1200">
                    <a:latin typeface="Source Code Pro"/>
                    <a:ea typeface="Source Code Pro"/>
                    <a:cs typeface="Source Code Pro"/>
                    <a:sym typeface="Source Code Pro"/>
                  </a:rPr>
                  <a:t>header</a:t>
                </a:r>
                <a:endParaRPr sz="1200">
                  <a:latin typeface="Source Code Pro"/>
                  <a:ea typeface="Source Code Pro"/>
                  <a:cs typeface="Source Code Pro"/>
                  <a:sym typeface="Source Code Pro"/>
                </a:endParaRPr>
              </a:p>
            </p:txBody>
          </p:sp>
          <p:sp>
            <p:nvSpPr>
              <p:cNvPr id="755" name="Shape 755"/>
              <p:cNvSpPr/>
              <p:nvPr/>
            </p:nvSpPr>
            <p:spPr>
              <a:xfrm>
                <a:off x="5759675" y="1231050"/>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h</a:t>
                </a:r>
                <a:r>
                  <a:rPr lang="en" sz="1200">
                    <a:latin typeface="Source Code Pro"/>
                    <a:ea typeface="Source Code Pro"/>
                    <a:cs typeface="Source Code Pro"/>
                    <a:sym typeface="Source Code Pro"/>
                  </a:rPr>
                  <a:t>eader</a:t>
                </a:r>
                <a:endParaRPr sz="1200">
                  <a:latin typeface="Source Code Pro"/>
                  <a:ea typeface="Source Code Pro"/>
                  <a:cs typeface="Source Code Pro"/>
                  <a:sym typeface="Source Code Pro"/>
                </a:endParaRPr>
              </a:p>
            </p:txBody>
          </p:sp>
          <p:sp>
            <p:nvSpPr>
              <p:cNvPr id="756" name="Shape 756"/>
              <p:cNvSpPr/>
              <p:nvPr/>
            </p:nvSpPr>
            <p:spPr>
              <a:xfrm>
                <a:off x="6687113" y="1231050"/>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h</a:t>
                </a:r>
                <a:r>
                  <a:rPr lang="en" sz="1200">
                    <a:latin typeface="Source Code Pro"/>
                    <a:ea typeface="Source Code Pro"/>
                    <a:cs typeface="Source Code Pro"/>
                    <a:sym typeface="Source Code Pro"/>
                  </a:rPr>
                  <a:t>eader</a:t>
                </a:r>
                <a:endParaRPr sz="1200">
                  <a:latin typeface="Source Code Pro"/>
                  <a:ea typeface="Source Code Pro"/>
                  <a:cs typeface="Source Code Pro"/>
                  <a:sym typeface="Source Code Pro"/>
                </a:endParaRPr>
              </a:p>
            </p:txBody>
          </p:sp>
          <p:sp>
            <p:nvSpPr>
              <p:cNvPr id="757" name="Shape 757"/>
              <p:cNvSpPr/>
              <p:nvPr/>
            </p:nvSpPr>
            <p:spPr>
              <a:xfrm>
                <a:off x="7608450" y="1231050"/>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h</a:t>
                </a:r>
                <a:r>
                  <a:rPr lang="en" sz="1200">
                    <a:latin typeface="Source Code Pro"/>
                    <a:ea typeface="Source Code Pro"/>
                    <a:cs typeface="Source Code Pro"/>
                    <a:sym typeface="Source Code Pro"/>
                  </a:rPr>
                  <a:t>eader</a:t>
                </a:r>
                <a:endParaRPr sz="1200">
                  <a:latin typeface="Source Code Pro"/>
                  <a:ea typeface="Source Code Pro"/>
                  <a:cs typeface="Source Code Pro"/>
                  <a:sym typeface="Source Code Pro"/>
                </a:endParaRPr>
              </a:p>
            </p:txBody>
          </p:sp>
          <p:sp>
            <p:nvSpPr>
              <p:cNvPr id="758" name="Shape 758"/>
              <p:cNvSpPr/>
              <p:nvPr/>
            </p:nvSpPr>
            <p:spPr>
              <a:xfrm>
                <a:off x="4844450" y="2550274"/>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main</a:t>
                </a:r>
                <a:endParaRPr sz="1200">
                  <a:latin typeface="Source Code Pro"/>
                  <a:ea typeface="Source Code Pro"/>
                  <a:cs typeface="Source Code Pro"/>
                  <a:sym typeface="Source Code Pro"/>
                </a:endParaRPr>
              </a:p>
            </p:txBody>
          </p:sp>
          <p:sp>
            <p:nvSpPr>
              <p:cNvPr id="759" name="Shape 759"/>
              <p:cNvSpPr/>
              <p:nvPr/>
            </p:nvSpPr>
            <p:spPr>
              <a:xfrm>
                <a:off x="5759675" y="2550274"/>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main</a:t>
                </a:r>
                <a:endParaRPr sz="1200">
                  <a:latin typeface="Source Code Pro"/>
                  <a:ea typeface="Source Code Pro"/>
                  <a:cs typeface="Source Code Pro"/>
                  <a:sym typeface="Source Code Pro"/>
                </a:endParaRPr>
              </a:p>
            </p:txBody>
          </p:sp>
          <p:sp>
            <p:nvSpPr>
              <p:cNvPr id="760" name="Shape 760"/>
              <p:cNvSpPr/>
              <p:nvPr/>
            </p:nvSpPr>
            <p:spPr>
              <a:xfrm>
                <a:off x="7608438" y="2550274"/>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sidebar</a:t>
                </a:r>
                <a:endParaRPr sz="1000">
                  <a:latin typeface="Source Code Pro"/>
                  <a:ea typeface="Source Code Pro"/>
                  <a:cs typeface="Source Code Pro"/>
                  <a:sym typeface="Source Code Pro"/>
                </a:endParaRPr>
              </a:p>
            </p:txBody>
          </p:sp>
          <p:sp>
            <p:nvSpPr>
              <p:cNvPr id="761" name="Shape 761"/>
              <p:cNvSpPr/>
              <p:nvPr/>
            </p:nvSpPr>
            <p:spPr>
              <a:xfrm>
                <a:off x="6687113" y="2550274"/>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a:t>
                </a:r>
                <a:endParaRPr sz="1200">
                  <a:latin typeface="Source Code Pro"/>
                  <a:ea typeface="Source Code Pro"/>
                  <a:cs typeface="Source Code Pro"/>
                  <a:sym typeface="Source Code Pro"/>
                </a:endParaRPr>
              </a:p>
            </p:txBody>
          </p:sp>
          <p:sp>
            <p:nvSpPr>
              <p:cNvPr id="762" name="Shape 762"/>
              <p:cNvSpPr/>
              <p:nvPr/>
            </p:nvSpPr>
            <p:spPr>
              <a:xfrm>
                <a:off x="4844450" y="4529399"/>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footer</a:t>
                </a:r>
                <a:endParaRPr sz="1200">
                  <a:latin typeface="Source Code Pro"/>
                  <a:ea typeface="Source Code Pro"/>
                  <a:cs typeface="Source Code Pro"/>
                  <a:sym typeface="Source Code Pro"/>
                </a:endParaRPr>
              </a:p>
            </p:txBody>
          </p:sp>
          <p:sp>
            <p:nvSpPr>
              <p:cNvPr id="763" name="Shape 763"/>
              <p:cNvSpPr/>
              <p:nvPr/>
            </p:nvSpPr>
            <p:spPr>
              <a:xfrm>
                <a:off x="5759675" y="4529399"/>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footer</a:t>
                </a:r>
                <a:endParaRPr sz="1200">
                  <a:latin typeface="Source Code Pro"/>
                  <a:ea typeface="Source Code Pro"/>
                  <a:cs typeface="Source Code Pro"/>
                  <a:sym typeface="Source Code Pro"/>
                </a:endParaRPr>
              </a:p>
            </p:txBody>
          </p:sp>
          <p:sp>
            <p:nvSpPr>
              <p:cNvPr id="764" name="Shape 764"/>
              <p:cNvSpPr/>
              <p:nvPr/>
            </p:nvSpPr>
            <p:spPr>
              <a:xfrm>
                <a:off x="6687100" y="4529399"/>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footer</a:t>
                </a:r>
                <a:endParaRPr sz="1200">
                  <a:latin typeface="Source Code Pro"/>
                  <a:ea typeface="Source Code Pro"/>
                  <a:cs typeface="Source Code Pro"/>
                  <a:sym typeface="Source Code Pro"/>
                </a:endParaRPr>
              </a:p>
            </p:txBody>
          </p:sp>
          <p:sp>
            <p:nvSpPr>
              <p:cNvPr id="765" name="Shape 765"/>
              <p:cNvSpPr/>
              <p:nvPr/>
            </p:nvSpPr>
            <p:spPr>
              <a:xfrm>
                <a:off x="7614525" y="4529399"/>
                <a:ext cx="753000" cy="189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footer</a:t>
                </a:r>
                <a:endParaRPr sz="1200">
                  <a:latin typeface="Source Code Pro"/>
                  <a:ea typeface="Source Code Pro"/>
                  <a:cs typeface="Source Code Pro"/>
                  <a:sym typeface="Source Code Pro"/>
                </a:endParaRPr>
              </a:p>
            </p:txBody>
          </p:sp>
        </p:grpSp>
      </p:grpSp>
      <p:grpSp>
        <p:nvGrpSpPr>
          <p:cNvPr id="766" name="Shape 766"/>
          <p:cNvGrpSpPr/>
          <p:nvPr/>
        </p:nvGrpSpPr>
        <p:grpSpPr>
          <a:xfrm>
            <a:off x="8516750" y="1099650"/>
            <a:ext cx="648600" cy="3740100"/>
            <a:chOff x="8516750" y="1099650"/>
            <a:chExt cx="648600" cy="3740100"/>
          </a:xfrm>
        </p:grpSpPr>
        <p:sp>
          <p:nvSpPr>
            <p:cNvPr id="767" name="Shape 767"/>
            <p:cNvSpPr/>
            <p:nvPr/>
          </p:nvSpPr>
          <p:spPr>
            <a:xfrm>
              <a:off x="8529775" y="1099650"/>
              <a:ext cx="89100" cy="431100"/>
            </a:xfrm>
            <a:prstGeom prst="rightBrace">
              <a:avLst>
                <a:gd fmla="val 8333" name="adj1"/>
                <a:gd fmla="val 50000" name="adj2"/>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8" name="Shape 768"/>
            <p:cNvSpPr/>
            <p:nvPr/>
          </p:nvSpPr>
          <p:spPr>
            <a:xfrm>
              <a:off x="8529775" y="1530750"/>
              <a:ext cx="89100" cy="2877900"/>
            </a:xfrm>
            <a:prstGeom prst="rightBrace">
              <a:avLst>
                <a:gd fmla="val 8333" name="adj1"/>
                <a:gd fmla="val 50000" name="adj2"/>
              </a:avLst>
            </a:prstGeom>
            <a:noFill/>
            <a:ln cap="flat" cmpd="sng" w="9525">
              <a:solidFill>
                <a:srgbClr val="80008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9" name="Shape 769"/>
            <p:cNvSpPr/>
            <p:nvPr/>
          </p:nvSpPr>
          <p:spPr>
            <a:xfrm>
              <a:off x="8529775" y="4408650"/>
              <a:ext cx="89100" cy="4311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0" name="Shape 770"/>
            <p:cNvSpPr txBox="1"/>
            <p:nvPr/>
          </p:nvSpPr>
          <p:spPr>
            <a:xfrm>
              <a:off x="8516750" y="1202100"/>
              <a:ext cx="623400" cy="2475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1100">
                  <a:latin typeface="Source Code Pro"/>
                  <a:ea typeface="Source Code Pro"/>
                  <a:cs typeface="Source Code Pro"/>
                  <a:sym typeface="Source Code Pro"/>
                </a:rPr>
                <a:t>46px</a:t>
              </a:r>
              <a:endParaRPr sz="1100">
                <a:latin typeface="Source Code Pro"/>
                <a:ea typeface="Source Code Pro"/>
                <a:cs typeface="Source Code Pro"/>
                <a:sym typeface="Source Code Pro"/>
              </a:endParaRPr>
            </a:p>
          </p:txBody>
        </p:sp>
        <p:sp>
          <p:nvSpPr>
            <p:cNvPr id="771" name="Shape 771"/>
            <p:cNvSpPr txBox="1"/>
            <p:nvPr/>
          </p:nvSpPr>
          <p:spPr>
            <a:xfrm>
              <a:off x="8516750" y="2838461"/>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auto</a:t>
              </a:r>
              <a:endParaRPr sz="1100">
                <a:latin typeface="Source Code Pro"/>
                <a:ea typeface="Source Code Pro"/>
                <a:cs typeface="Source Code Pro"/>
                <a:sym typeface="Source Code Pro"/>
              </a:endParaRPr>
            </a:p>
          </p:txBody>
        </p:sp>
        <p:sp>
          <p:nvSpPr>
            <p:cNvPr id="772" name="Shape 772"/>
            <p:cNvSpPr txBox="1"/>
            <p:nvPr/>
          </p:nvSpPr>
          <p:spPr>
            <a:xfrm>
              <a:off x="8541950" y="4489811"/>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36px</a:t>
              </a:r>
              <a:endParaRPr sz="1100">
                <a:latin typeface="Source Code Pro"/>
                <a:ea typeface="Source Code Pro"/>
                <a:cs typeface="Source Code Pro"/>
                <a:sym typeface="Source Code Pro"/>
              </a:endParaRPr>
            </a:p>
          </p:txBody>
        </p:sp>
      </p:grpSp>
      <p:grpSp>
        <p:nvGrpSpPr>
          <p:cNvPr id="773" name="Shape 773"/>
          <p:cNvGrpSpPr/>
          <p:nvPr/>
        </p:nvGrpSpPr>
        <p:grpSpPr>
          <a:xfrm>
            <a:off x="4755950" y="700948"/>
            <a:ext cx="3715764" cy="350398"/>
            <a:chOff x="4755950" y="700948"/>
            <a:chExt cx="3715764" cy="350398"/>
          </a:xfrm>
        </p:grpSpPr>
        <p:sp>
          <p:nvSpPr>
            <p:cNvPr id="774" name="Shape 774"/>
            <p:cNvSpPr txBox="1"/>
            <p:nvPr/>
          </p:nvSpPr>
          <p:spPr>
            <a:xfrm>
              <a:off x="7679325" y="700960"/>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1fr</a:t>
              </a:r>
              <a:endParaRPr sz="1100">
                <a:latin typeface="Source Code Pro"/>
                <a:ea typeface="Source Code Pro"/>
                <a:cs typeface="Source Code Pro"/>
                <a:sym typeface="Source Code Pro"/>
              </a:endParaRPr>
            </a:p>
          </p:txBody>
        </p:sp>
        <p:sp>
          <p:nvSpPr>
            <p:cNvPr id="775" name="Shape 775"/>
            <p:cNvSpPr txBox="1"/>
            <p:nvPr/>
          </p:nvSpPr>
          <p:spPr>
            <a:xfrm>
              <a:off x="6751900" y="700948"/>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1fr</a:t>
              </a:r>
              <a:endParaRPr sz="1100">
                <a:latin typeface="Source Code Pro"/>
                <a:ea typeface="Source Code Pro"/>
                <a:cs typeface="Source Code Pro"/>
                <a:sym typeface="Source Code Pro"/>
              </a:endParaRPr>
            </a:p>
          </p:txBody>
        </p:sp>
        <p:sp>
          <p:nvSpPr>
            <p:cNvPr id="776" name="Shape 776"/>
            <p:cNvSpPr txBox="1"/>
            <p:nvPr/>
          </p:nvSpPr>
          <p:spPr>
            <a:xfrm>
              <a:off x="5824475" y="700948"/>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1fr</a:t>
              </a:r>
              <a:endParaRPr sz="1100">
                <a:latin typeface="Source Code Pro"/>
                <a:ea typeface="Source Code Pro"/>
                <a:cs typeface="Source Code Pro"/>
                <a:sym typeface="Source Code Pro"/>
              </a:endParaRPr>
            </a:p>
          </p:txBody>
        </p:sp>
        <p:sp>
          <p:nvSpPr>
            <p:cNvPr id="777" name="Shape 777"/>
            <p:cNvSpPr txBox="1"/>
            <p:nvPr/>
          </p:nvSpPr>
          <p:spPr>
            <a:xfrm>
              <a:off x="4897050" y="700948"/>
              <a:ext cx="623400" cy="2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Code Pro"/>
                  <a:ea typeface="Source Code Pro"/>
                  <a:cs typeface="Source Code Pro"/>
                  <a:sym typeface="Source Code Pro"/>
                </a:rPr>
                <a:t>1fr</a:t>
              </a:r>
              <a:endParaRPr sz="1100">
                <a:latin typeface="Source Code Pro"/>
                <a:ea typeface="Source Code Pro"/>
                <a:cs typeface="Source Code Pro"/>
                <a:sym typeface="Source Code Pro"/>
              </a:endParaRPr>
            </a:p>
          </p:txBody>
        </p:sp>
        <p:sp>
          <p:nvSpPr>
            <p:cNvPr id="778" name="Shape 778"/>
            <p:cNvSpPr/>
            <p:nvPr/>
          </p:nvSpPr>
          <p:spPr>
            <a:xfrm rot="-5400000">
              <a:off x="7966064" y="545695"/>
              <a:ext cx="89100" cy="9222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9" name="Shape 779"/>
            <p:cNvSpPr/>
            <p:nvPr/>
          </p:nvSpPr>
          <p:spPr>
            <a:xfrm rot="-5400000">
              <a:off x="7029087" y="545695"/>
              <a:ext cx="89100" cy="9222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0" name="Shape 780"/>
            <p:cNvSpPr/>
            <p:nvPr/>
          </p:nvSpPr>
          <p:spPr>
            <a:xfrm rot="-5400000">
              <a:off x="6100793" y="545695"/>
              <a:ext cx="89100" cy="9222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1" name="Shape 781"/>
            <p:cNvSpPr/>
            <p:nvPr/>
          </p:nvSpPr>
          <p:spPr>
            <a:xfrm rot="-5400000">
              <a:off x="5172500" y="545695"/>
              <a:ext cx="89100" cy="9222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82" name="Shape 782"/>
          <p:cNvSpPr/>
          <p:nvPr/>
        </p:nvSpPr>
        <p:spPr>
          <a:xfrm>
            <a:off x="416100" y="1723800"/>
            <a:ext cx="3150300" cy="237600"/>
          </a:xfrm>
          <a:prstGeom prst="rect">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3" name="Shape 783"/>
          <p:cNvSpPr/>
          <p:nvPr/>
        </p:nvSpPr>
        <p:spPr>
          <a:xfrm>
            <a:off x="416100" y="1951493"/>
            <a:ext cx="3150300" cy="237600"/>
          </a:xfrm>
          <a:prstGeom prst="rect">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4" name="Shape 784"/>
          <p:cNvSpPr/>
          <p:nvPr/>
        </p:nvSpPr>
        <p:spPr>
          <a:xfrm>
            <a:off x="416100" y="2179141"/>
            <a:ext cx="3150300" cy="951300"/>
          </a:xfrm>
          <a:prstGeom prst="rect">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5" name="Shape 785">
            <a:hlinkClick r:id="rId3"/>
          </p:cNvPr>
          <p:cNvSpPr/>
          <p:nvPr/>
        </p:nvSpPr>
        <p:spPr>
          <a:xfrm>
            <a:off x="0" y="5016500"/>
            <a:ext cx="5715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82"/>
                                        </p:tgtEl>
                                      </p:cBhvr>
                                    </p:animEffect>
                                    <p:set>
                                      <p:cBhvr>
                                        <p:cTn dur="1" fill="hold">
                                          <p:stCondLst>
                                            <p:cond delay="500"/>
                                          </p:stCondLst>
                                        </p:cTn>
                                        <p:tgtEl>
                                          <p:spTgt spid="7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83"/>
                                        </p:tgtEl>
                                      </p:cBhvr>
                                    </p:animEffect>
                                    <p:set>
                                      <p:cBhvr>
                                        <p:cTn dur="1" fill="hold">
                                          <p:stCondLst>
                                            <p:cond delay="1000"/>
                                          </p:stCondLst>
                                        </p:cTn>
                                        <p:tgtEl>
                                          <p:spTgt spid="7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000"/>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Shape 790"/>
          <p:cNvSpPr/>
          <p:nvPr/>
        </p:nvSpPr>
        <p:spPr>
          <a:xfrm>
            <a:off x="0" y="3269250"/>
            <a:ext cx="9144000" cy="17472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1" name="Shape 791"/>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subgrid</a:t>
            </a:r>
            <a:endParaRPr/>
          </a:p>
        </p:txBody>
      </p:sp>
      <p:sp>
        <p:nvSpPr>
          <p:cNvPr id="792" name="Shape 792"/>
          <p:cNvSpPr txBox="1"/>
          <p:nvPr>
            <p:ph idx="1" type="body"/>
          </p:nvPr>
        </p:nvSpPr>
        <p:spPr>
          <a:xfrm>
            <a:off x="311700" y="2121425"/>
            <a:ext cx="8520000" cy="1095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If the parent element has </a:t>
            </a:r>
            <a:r>
              <a:rPr lang="en">
                <a:solidFill>
                  <a:srgbClr val="FFFFFF"/>
                </a:solidFill>
                <a:latin typeface="Source Code Pro"/>
                <a:ea typeface="Source Code Pro"/>
                <a:cs typeface="Source Code Pro"/>
                <a:sym typeface="Source Code Pro"/>
              </a:rPr>
              <a:t>display:grid</a:t>
            </a:r>
            <a:r>
              <a:rPr lang="en"/>
              <a:t>, the element itself and its content are laid out according to the grid model.</a:t>
            </a:r>
            <a:endParaRPr sz="1800"/>
          </a:p>
        </p:txBody>
      </p:sp>
      <p:graphicFrame>
        <p:nvGraphicFramePr>
          <p:cNvPr id="793" name="Shape 793"/>
          <p:cNvGraphicFramePr/>
          <p:nvPr/>
        </p:nvGraphicFramePr>
        <p:xfrm>
          <a:off x="271400" y="38476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EFEFEF"/>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EFEFEF"/>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EFEFEF"/>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EFEFEF"/>
                    </a:solidFill>
                  </a:tcPr>
                </a:tc>
              </a:tr>
            </a:tbl>
          </a:graphicData>
        </a:graphic>
      </p:graphicFrame>
      <p:grpSp>
        <p:nvGrpSpPr>
          <p:cNvPr id="794" name="Shape 794"/>
          <p:cNvGrpSpPr/>
          <p:nvPr/>
        </p:nvGrpSpPr>
        <p:grpSpPr>
          <a:xfrm>
            <a:off x="271400" y="3467025"/>
            <a:ext cx="7946142" cy="732830"/>
            <a:chOff x="271400" y="3467025"/>
            <a:chExt cx="7946142" cy="732830"/>
          </a:xfrm>
        </p:grpSpPr>
        <p:sp>
          <p:nvSpPr>
            <p:cNvPr id="795" name="Shape 795"/>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grpSp>
          <p:nvGrpSpPr>
            <p:cNvPr id="796" name="Shape 796"/>
            <p:cNvGrpSpPr/>
            <p:nvPr/>
          </p:nvGrpSpPr>
          <p:grpSpPr>
            <a:xfrm>
              <a:off x="856920" y="3916355"/>
              <a:ext cx="7360623" cy="283500"/>
              <a:chOff x="856920" y="3916355"/>
              <a:chExt cx="7360623" cy="283500"/>
            </a:xfrm>
          </p:grpSpPr>
          <p:pic>
            <p:nvPicPr>
              <p:cNvPr id="797" name="Shape 797"/>
              <p:cNvPicPr preferRelativeResize="0"/>
              <p:nvPr/>
            </p:nvPicPr>
            <p:blipFill>
              <a:blip r:embed="rId3">
                <a:alphaModFix/>
              </a:blip>
              <a:stretch>
                <a:fillRect/>
              </a:stretch>
            </p:blipFill>
            <p:spPr>
              <a:xfrm>
                <a:off x="856920" y="3930780"/>
                <a:ext cx="254650" cy="254650"/>
              </a:xfrm>
              <a:prstGeom prst="rect">
                <a:avLst/>
              </a:prstGeom>
              <a:noFill/>
              <a:ln>
                <a:noFill/>
              </a:ln>
            </p:spPr>
          </p:pic>
          <p:pic>
            <p:nvPicPr>
              <p:cNvPr id="798" name="Shape 798"/>
              <p:cNvPicPr preferRelativeResize="0"/>
              <p:nvPr/>
            </p:nvPicPr>
            <p:blipFill>
              <a:blip r:embed="rId4">
                <a:alphaModFix/>
              </a:blip>
              <a:stretch>
                <a:fillRect/>
              </a:stretch>
            </p:blipFill>
            <p:spPr>
              <a:xfrm>
                <a:off x="2197090" y="3930780"/>
                <a:ext cx="381949" cy="254650"/>
              </a:xfrm>
              <a:prstGeom prst="rect">
                <a:avLst/>
              </a:prstGeom>
              <a:noFill/>
              <a:ln>
                <a:noFill/>
              </a:ln>
            </p:spPr>
          </p:pic>
          <p:pic>
            <p:nvPicPr>
              <p:cNvPr id="799" name="Shape 799"/>
              <p:cNvPicPr preferRelativeResize="0"/>
              <p:nvPr/>
            </p:nvPicPr>
            <p:blipFill rotWithShape="1">
              <a:blip r:embed="rId5">
                <a:alphaModFix/>
              </a:blip>
              <a:srcRect b="7773" l="8707" r="8125" t="8285"/>
              <a:stretch/>
            </p:blipFill>
            <p:spPr>
              <a:xfrm>
                <a:off x="3681328" y="3929605"/>
                <a:ext cx="254650" cy="256995"/>
              </a:xfrm>
              <a:prstGeom prst="rect">
                <a:avLst/>
              </a:prstGeom>
              <a:noFill/>
              <a:ln>
                <a:noFill/>
              </a:ln>
            </p:spPr>
          </p:pic>
          <p:pic>
            <p:nvPicPr>
              <p:cNvPr id="800" name="Shape 800"/>
              <p:cNvPicPr preferRelativeResize="0"/>
              <p:nvPr/>
            </p:nvPicPr>
            <p:blipFill rotWithShape="1">
              <a:blip r:embed="rId6">
                <a:alphaModFix/>
              </a:blip>
              <a:srcRect b="18597" l="33580" r="32216" t="19077"/>
              <a:stretch/>
            </p:blipFill>
            <p:spPr>
              <a:xfrm>
                <a:off x="7921169" y="3916355"/>
                <a:ext cx="296373" cy="283500"/>
              </a:xfrm>
              <a:prstGeom prst="rect">
                <a:avLst/>
              </a:prstGeom>
              <a:noFill/>
              <a:ln>
                <a:noFill/>
              </a:ln>
            </p:spPr>
          </p:pic>
          <p:pic>
            <p:nvPicPr>
              <p:cNvPr id="801" name="Shape 801"/>
              <p:cNvPicPr preferRelativeResize="0"/>
              <p:nvPr/>
            </p:nvPicPr>
            <p:blipFill rotWithShape="1">
              <a:blip r:embed="rId7">
                <a:alphaModFix/>
              </a:blip>
              <a:srcRect b="7056" l="6040" r="6539" t="6677"/>
              <a:stretch/>
            </p:blipFill>
            <p:spPr>
              <a:xfrm>
                <a:off x="6544424" y="3932455"/>
                <a:ext cx="254649" cy="251298"/>
              </a:xfrm>
              <a:prstGeom prst="rect">
                <a:avLst/>
              </a:prstGeom>
              <a:noFill/>
              <a:ln>
                <a:noFill/>
              </a:ln>
            </p:spPr>
          </p:pic>
          <p:pic>
            <p:nvPicPr>
              <p:cNvPr id="802" name="Shape 802"/>
              <p:cNvPicPr preferRelativeResize="0"/>
              <p:nvPr/>
            </p:nvPicPr>
            <p:blipFill rotWithShape="1">
              <a:blip r:embed="rId8">
                <a:alphaModFix/>
              </a:blip>
              <a:srcRect b="4690" l="5466" r="2341" t="4581"/>
              <a:stretch/>
            </p:blipFill>
            <p:spPr>
              <a:xfrm>
                <a:off x="5112873" y="3932805"/>
                <a:ext cx="254650" cy="250595"/>
              </a:xfrm>
              <a:prstGeom prst="rect">
                <a:avLst/>
              </a:prstGeom>
              <a:noFill/>
              <a:ln>
                <a:noFill/>
              </a:ln>
            </p:spPr>
          </p:pic>
        </p:grpSp>
      </p:grpSp>
      <p:grpSp>
        <p:nvGrpSpPr>
          <p:cNvPr id="803" name="Shape 803"/>
          <p:cNvGrpSpPr/>
          <p:nvPr/>
        </p:nvGrpSpPr>
        <p:grpSpPr>
          <a:xfrm>
            <a:off x="7009277" y="249775"/>
            <a:ext cx="1822419" cy="644925"/>
            <a:chOff x="7009277" y="249775"/>
            <a:chExt cx="1822419" cy="644925"/>
          </a:xfrm>
        </p:grpSpPr>
        <p:pic>
          <p:nvPicPr>
            <p:cNvPr id="804" name="Shape 804"/>
            <p:cNvPicPr preferRelativeResize="0"/>
            <p:nvPr/>
          </p:nvPicPr>
          <p:blipFill>
            <a:blip r:embed="rId9">
              <a:alphaModFix/>
            </a:blip>
            <a:stretch>
              <a:fillRect/>
            </a:stretch>
          </p:blipFill>
          <p:spPr>
            <a:xfrm>
              <a:off x="8390771" y="249775"/>
              <a:ext cx="440925" cy="644925"/>
            </a:xfrm>
            <a:prstGeom prst="rect">
              <a:avLst/>
            </a:prstGeom>
            <a:noFill/>
            <a:ln>
              <a:noFill/>
            </a:ln>
          </p:spPr>
        </p:pic>
        <p:sp>
          <p:nvSpPr>
            <p:cNvPr id="805" name="Shape 805"/>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Merriweather"/>
                  <a:ea typeface="Merriweather"/>
                  <a:cs typeface="Merriweather"/>
                  <a:sym typeface="Merriweather"/>
                </a:rPr>
                <a:t>Experimental</a:t>
              </a:r>
              <a:endParaRPr>
                <a:solidFill>
                  <a:srgbClr val="FFFFFF"/>
                </a:solidFill>
                <a:latin typeface="Merriweather"/>
                <a:ea typeface="Merriweather"/>
                <a:cs typeface="Merriweather"/>
                <a:sym typeface="Merriweather"/>
              </a:endParaRPr>
            </a:p>
          </p:txBody>
        </p:sp>
      </p:grpSp>
      <p:sp>
        <p:nvSpPr>
          <p:cNvPr id="806" name="Shape 806">
            <a:hlinkClick r:id="rId10"/>
          </p:cNvPr>
          <p:cNvSpPr/>
          <p:nvPr/>
        </p:nvSpPr>
        <p:spPr>
          <a:xfrm>
            <a:off x="0" y="5016500"/>
            <a:ext cx="5905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xEl>
                                              <p:pRg end="0" st="0"/>
                                            </p:txEl>
                                          </p:spTgt>
                                        </p:tgtEl>
                                        <p:attrNameLst>
                                          <p:attrName>style.visibility</p:attrName>
                                        </p:attrNameLst>
                                      </p:cBhvr>
                                      <p:to>
                                        <p:strVal val="visible"/>
                                      </p:to>
                                    </p:set>
                                    <p:animEffect filter="fade" transition="in">
                                      <p:cBhvr>
                                        <p:cTn dur="500"/>
                                        <p:tgtEl>
                                          <p:spTgt spid="7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0" name="Shape 810"/>
        <p:cNvGrpSpPr/>
        <p:nvPr/>
      </p:nvGrpSpPr>
      <p:grpSpPr>
        <a:xfrm>
          <a:off x="0" y="0"/>
          <a:ext cx="0" cy="0"/>
          <a:chOff x="0" y="0"/>
          <a:chExt cx="0" cy="0"/>
        </a:xfrm>
      </p:grpSpPr>
      <p:sp>
        <p:nvSpPr>
          <p:cNvPr id="811" name="Shape 811"/>
          <p:cNvSpPr/>
          <p:nvPr/>
        </p:nvSpPr>
        <p:spPr>
          <a:xfrm>
            <a:off x="0" y="3556550"/>
            <a:ext cx="9144000" cy="14601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2" name="Shape 812"/>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ruby</a:t>
            </a:r>
            <a:endParaRPr/>
          </a:p>
        </p:txBody>
      </p:sp>
      <p:sp>
        <p:nvSpPr>
          <p:cNvPr id="813" name="Shape 813"/>
          <p:cNvSpPr txBox="1"/>
          <p:nvPr>
            <p:ph idx="1" type="body"/>
          </p:nvPr>
        </p:nvSpPr>
        <p:spPr>
          <a:xfrm>
            <a:off x="311700" y="2045225"/>
            <a:ext cx="8520000" cy="1095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The element behaves like an inline element and lays out its content according to the ruby formatting model. It behaves like the corresponding </a:t>
            </a:r>
            <a:r>
              <a:rPr lang="en">
                <a:solidFill>
                  <a:srgbClr val="FFFFFF"/>
                </a:solidFill>
                <a:latin typeface="Source Code Pro"/>
                <a:ea typeface="Source Code Pro"/>
                <a:cs typeface="Source Code Pro"/>
                <a:sym typeface="Source Code Pro"/>
              </a:rPr>
              <a:t>&lt;ruby&gt;</a:t>
            </a:r>
            <a:r>
              <a:rPr lang="en"/>
              <a:t> HTML elements.</a:t>
            </a:r>
            <a:endParaRPr sz="1800"/>
          </a:p>
        </p:txBody>
      </p:sp>
      <p:graphicFrame>
        <p:nvGraphicFramePr>
          <p:cNvPr id="814" name="Shape 814"/>
          <p:cNvGraphicFramePr/>
          <p:nvPr/>
        </p:nvGraphicFramePr>
        <p:xfrm>
          <a:off x="271400" y="40000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38</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D9D9"/>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r>
            </a:tbl>
          </a:graphicData>
        </a:graphic>
      </p:graphicFrame>
      <p:grpSp>
        <p:nvGrpSpPr>
          <p:cNvPr id="815" name="Shape 815"/>
          <p:cNvGrpSpPr/>
          <p:nvPr/>
        </p:nvGrpSpPr>
        <p:grpSpPr>
          <a:xfrm>
            <a:off x="271400" y="3619425"/>
            <a:ext cx="7946142" cy="732830"/>
            <a:chOff x="271400" y="3467025"/>
            <a:chExt cx="7946142" cy="732830"/>
          </a:xfrm>
        </p:grpSpPr>
        <p:sp>
          <p:nvSpPr>
            <p:cNvPr id="816" name="Shape 816"/>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grpSp>
          <p:nvGrpSpPr>
            <p:cNvPr id="817" name="Shape 817"/>
            <p:cNvGrpSpPr/>
            <p:nvPr/>
          </p:nvGrpSpPr>
          <p:grpSpPr>
            <a:xfrm>
              <a:off x="856920" y="3916355"/>
              <a:ext cx="7360623" cy="283500"/>
              <a:chOff x="856920" y="3916355"/>
              <a:chExt cx="7360623" cy="283500"/>
            </a:xfrm>
          </p:grpSpPr>
          <p:pic>
            <p:nvPicPr>
              <p:cNvPr id="818" name="Shape 818"/>
              <p:cNvPicPr preferRelativeResize="0"/>
              <p:nvPr/>
            </p:nvPicPr>
            <p:blipFill>
              <a:blip r:embed="rId3">
                <a:alphaModFix/>
              </a:blip>
              <a:stretch>
                <a:fillRect/>
              </a:stretch>
            </p:blipFill>
            <p:spPr>
              <a:xfrm>
                <a:off x="856920" y="3930780"/>
                <a:ext cx="254650" cy="254650"/>
              </a:xfrm>
              <a:prstGeom prst="rect">
                <a:avLst/>
              </a:prstGeom>
              <a:noFill/>
              <a:ln>
                <a:noFill/>
              </a:ln>
            </p:spPr>
          </p:pic>
          <p:pic>
            <p:nvPicPr>
              <p:cNvPr id="819" name="Shape 819"/>
              <p:cNvPicPr preferRelativeResize="0"/>
              <p:nvPr/>
            </p:nvPicPr>
            <p:blipFill>
              <a:blip r:embed="rId4">
                <a:alphaModFix/>
              </a:blip>
              <a:stretch>
                <a:fillRect/>
              </a:stretch>
            </p:blipFill>
            <p:spPr>
              <a:xfrm>
                <a:off x="2197090" y="3930780"/>
                <a:ext cx="381949" cy="254650"/>
              </a:xfrm>
              <a:prstGeom prst="rect">
                <a:avLst/>
              </a:prstGeom>
              <a:noFill/>
              <a:ln>
                <a:noFill/>
              </a:ln>
            </p:spPr>
          </p:pic>
          <p:pic>
            <p:nvPicPr>
              <p:cNvPr id="820" name="Shape 820"/>
              <p:cNvPicPr preferRelativeResize="0"/>
              <p:nvPr/>
            </p:nvPicPr>
            <p:blipFill rotWithShape="1">
              <a:blip r:embed="rId5">
                <a:alphaModFix/>
              </a:blip>
              <a:srcRect b="7773" l="8707" r="8125" t="8285"/>
              <a:stretch/>
            </p:blipFill>
            <p:spPr>
              <a:xfrm>
                <a:off x="3681328" y="3929605"/>
                <a:ext cx="254650" cy="256995"/>
              </a:xfrm>
              <a:prstGeom prst="rect">
                <a:avLst/>
              </a:prstGeom>
              <a:noFill/>
              <a:ln>
                <a:noFill/>
              </a:ln>
            </p:spPr>
          </p:pic>
          <p:pic>
            <p:nvPicPr>
              <p:cNvPr id="821" name="Shape 821"/>
              <p:cNvPicPr preferRelativeResize="0"/>
              <p:nvPr/>
            </p:nvPicPr>
            <p:blipFill rotWithShape="1">
              <a:blip r:embed="rId6">
                <a:alphaModFix/>
              </a:blip>
              <a:srcRect b="18597" l="33580" r="32216" t="19077"/>
              <a:stretch/>
            </p:blipFill>
            <p:spPr>
              <a:xfrm>
                <a:off x="7921169" y="3916355"/>
                <a:ext cx="296373" cy="283500"/>
              </a:xfrm>
              <a:prstGeom prst="rect">
                <a:avLst/>
              </a:prstGeom>
              <a:noFill/>
              <a:ln>
                <a:noFill/>
              </a:ln>
            </p:spPr>
          </p:pic>
          <p:pic>
            <p:nvPicPr>
              <p:cNvPr id="822" name="Shape 822"/>
              <p:cNvPicPr preferRelativeResize="0"/>
              <p:nvPr/>
            </p:nvPicPr>
            <p:blipFill rotWithShape="1">
              <a:blip r:embed="rId7">
                <a:alphaModFix/>
              </a:blip>
              <a:srcRect b="7056" l="6040" r="6539" t="6677"/>
              <a:stretch/>
            </p:blipFill>
            <p:spPr>
              <a:xfrm>
                <a:off x="6544424" y="3932455"/>
                <a:ext cx="254649" cy="251298"/>
              </a:xfrm>
              <a:prstGeom prst="rect">
                <a:avLst/>
              </a:prstGeom>
              <a:noFill/>
              <a:ln>
                <a:noFill/>
              </a:ln>
            </p:spPr>
          </p:pic>
          <p:pic>
            <p:nvPicPr>
              <p:cNvPr id="823" name="Shape 823"/>
              <p:cNvPicPr preferRelativeResize="0"/>
              <p:nvPr/>
            </p:nvPicPr>
            <p:blipFill rotWithShape="1">
              <a:blip r:embed="rId8">
                <a:alphaModFix/>
              </a:blip>
              <a:srcRect b="4690" l="5466" r="2341" t="4581"/>
              <a:stretch/>
            </p:blipFill>
            <p:spPr>
              <a:xfrm>
                <a:off x="5112873" y="3932805"/>
                <a:ext cx="254650" cy="250595"/>
              </a:xfrm>
              <a:prstGeom prst="rect">
                <a:avLst/>
              </a:prstGeom>
              <a:noFill/>
              <a:ln>
                <a:noFill/>
              </a:ln>
            </p:spPr>
          </p:pic>
        </p:grpSp>
      </p:grpSp>
      <p:grpSp>
        <p:nvGrpSpPr>
          <p:cNvPr id="824" name="Shape 824"/>
          <p:cNvGrpSpPr/>
          <p:nvPr/>
        </p:nvGrpSpPr>
        <p:grpSpPr>
          <a:xfrm>
            <a:off x="7009277" y="249775"/>
            <a:ext cx="1822419" cy="644925"/>
            <a:chOff x="7009277" y="249775"/>
            <a:chExt cx="1822419" cy="644925"/>
          </a:xfrm>
        </p:grpSpPr>
        <p:pic>
          <p:nvPicPr>
            <p:cNvPr id="825" name="Shape 825"/>
            <p:cNvPicPr preferRelativeResize="0"/>
            <p:nvPr/>
          </p:nvPicPr>
          <p:blipFill>
            <a:blip r:embed="rId9">
              <a:alphaModFix/>
            </a:blip>
            <a:stretch>
              <a:fillRect/>
            </a:stretch>
          </p:blipFill>
          <p:spPr>
            <a:xfrm>
              <a:off x="8390771" y="249775"/>
              <a:ext cx="440925" cy="644925"/>
            </a:xfrm>
            <a:prstGeom prst="rect">
              <a:avLst/>
            </a:prstGeom>
            <a:noFill/>
            <a:ln>
              <a:noFill/>
            </a:ln>
          </p:spPr>
        </p:pic>
        <p:sp>
          <p:nvSpPr>
            <p:cNvPr id="826" name="Shape 826"/>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Merriweather"/>
                  <a:ea typeface="Merriweather"/>
                  <a:cs typeface="Merriweather"/>
                  <a:sym typeface="Merriweather"/>
                </a:rPr>
                <a:t>Experimental</a:t>
              </a:r>
              <a:endParaRPr>
                <a:solidFill>
                  <a:srgbClr val="FFFFFF"/>
                </a:solidFill>
                <a:latin typeface="Merriweather"/>
                <a:ea typeface="Merriweather"/>
                <a:cs typeface="Merriweather"/>
                <a:sym typeface="Merriweather"/>
              </a:endParaRPr>
            </a:p>
          </p:txBody>
        </p:sp>
      </p:grpSp>
      <p:sp>
        <p:nvSpPr>
          <p:cNvPr id="827" name="Shape 827"/>
          <p:cNvSpPr txBox="1"/>
          <p:nvPr/>
        </p:nvSpPr>
        <p:spPr>
          <a:xfrm>
            <a:off x="7325250" y="3738400"/>
            <a:ext cx="1466100" cy="1854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r>
              <a:rPr lang="en" sz="1200">
                <a:latin typeface="Roboto"/>
                <a:ea typeface="Roboto"/>
                <a:cs typeface="Roboto"/>
                <a:sym typeface="Roboto"/>
              </a:rPr>
              <a:t>* Partial support</a:t>
            </a:r>
            <a:endParaRPr sz="1200">
              <a:latin typeface="Roboto"/>
              <a:ea typeface="Roboto"/>
              <a:cs typeface="Roboto"/>
              <a:sym typeface="Roboto"/>
            </a:endParaRPr>
          </a:p>
        </p:txBody>
      </p:sp>
      <p:sp>
        <p:nvSpPr>
          <p:cNvPr id="828" name="Shape 828">
            <a:hlinkClick r:id="rId10"/>
          </p:cNvPr>
          <p:cNvSpPr/>
          <p:nvPr/>
        </p:nvSpPr>
        <p:spPr>
          <a:xfrm>
            <a:off x="0" y="5016500"/>
            <a:ext cx="6096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xEl>
                                              <p:pRg end="0" st="0"/>
                                            </p:txEl>
                                          </p:spTgt>
                                        </p:tgtEl>
                                        <p:attrNameLst>
                                          <p:attrName>style.visibility</p:attrName>
                                        </p:attrNameLst>
                                      </p:cBhvr>
                                      <p:to>
                                        <p:strVal val="visible"/>
                                      </p:to>
                                    </p:set>
                                    <p:animEffect filter="fade" transition="in">
                                      <p:cBhvr>
                                        <p:cTn dur="500"/>
                                        <p:tgtEl>
                                          <p:spTgt spid="8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Shape 833"/>
          <p:cNvSpPr txBox="1"/>
          <p:nvPr>
            <p:ph type="title"/>
          </p:nvPr>
        </p:nvSpPr>
        <p:spPr>
          <a:xfrm>
            <a:off x="311725" y="500925"/>
            <a:ext cx="3706500" cy="658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HTML </a:t>
            </a:r>
            <a:r>
              <a:rPr lang="en">
                <a:latin typeface="Source Code Pro"/>
                <a:ea typeface="Source Code Pro"/>
                <a:cs typeface="Source Code Pro"/>
                <a:sym typeface="Source Code Pro"/>
              </a:rPr>
              <a:t>&lt;ruby&gt;</a:t>
            </a:r>
            <a:endParaRPr>
              <a:latin typeface="Source Code Pro"/>
              <a:ea typeface="Source Code Pro"/>
              <a:cs typeface="Source Code Pro"/>
              <a:sym typeface="Source Code Pro"/>
            </a:endParaRPr>
          </a:p>
        </p:txBody>
      </p:sp>
      <p:sp>
        <p:nvSpPr>
          <p:cNvPr id="834" name="Shape 834"/>
          <p:cNvSpPr txBox="1"/>
          <p:nvPr>
            <p:ph idx="1" type="body"/>
          </p:nvPr>
        </p:nvSpPr>
        <p:spPr>
          <a:xfrm>
            <a:off x="4644675" y="500925"/>
            <a:ext cx="4166400" cy="2293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100">
                <a:solidFill>
                  <a:srgbClr val="000000"/>
                </a:solidFill>
                <a:latin typeface="Source Code Pro"/>
                <a:ea typeface="Source Code Pro"/>
                <a:cs typeface="Source Code Pro"/>
                <a:sym typeface="Source Code Pro"/>
              </a:rPr>
              <a:t>Kon'nichiwa sekai</a:t>
            </a:r>
            <a:endParaRPr sz="1100">
              <a:solidFill>
                <a:srgbClr val="000000"/>
              </a:solidFill>
            </a:endParaRPr>
          </a:p>
          <a:p>
            <a:pPr indent="0" lvl="0" marL="0" marR="25400" rtl="0" algn="ctr">
              <a:spcBef>
                <a:spcPts val="0"/>
              </a:spcBef>
              <a:spcAft>
                <a:spcPts val="0"/>
              </a:spcAft>
              <a:buNone/>
            </a:pPr>
            <a:r>
              <a:rPr lang="en" sz="2400">
                <a:solidFill>
                  <a:srgbClr val="212121"/>
                </a:solidFill>
                <a:highlight>
                  <a:srgbClr val="FFFFFF"/>
                </a:highlight>
              </a:rPr>
              <a:t>こんにちは世界</a:t>
            </a:r>
            <a:endParaRPr sz="2400">
              <a:solidFill>
                <a:srgbClr val="000000"/>
              </a:solidFill>
            </a:endParaRPr>
          </a:p>
        </p:txBody>
      </p:sp>
      <p:sp>
        <p:nvSpPr>
          <p:cNvPr id="835" name="Shape 835"/>
          <p:cNvSpPr txBox="1"/>
          <p:nvPr/>
        </p:nvSpPr>
        <p:spPr>
          <a:xfrm>
            <a:off x="311725" y="1337425"/>
            <a:ext cx="3641100" cy="1763400"/>
          </a:xfrm>
          <a:prstGeom prst="rect">
            <a:avLst/>
          </a:prstGeom>
          <a:noFill/>
          <a:ln>
            <a:noFill/>
          </a:ln>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ruby</a:t>
            </a:r>
            <a:r>
              <a:rPr lang="en">
                <a:solidFill>
                  <a:srgbClr val="808080"/>
                </a:solidFill>
                <a:latin typeface="Source Code Pro"/>
                <a:ea typeface="Source Code Pro"/>
                <a:cs typeface="Source Code Pro"/>
                <a:sym typeface="Source Code Pro"/>
              </a:rPr>
              <a:t>&gt;</a:t>
            </a:r>
            <a:endParaRPr>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a:solidFill>
                  <a:srgbClr val="D4D4D4"/>
                </a:solidFill>
                <a:latin typeface="Source Code Pro"/>
                <a:ea typeface="Source Code Pro"/>
                <a:cs typeface="Source Code Pro"/>
                <a:sym typeface="Source Code Pro"/>
              </a:rPr>
              <a:t> </a:t>
            </a: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rb</a:t>
            </a:r>
            <a:r>
              <a:rPr lang="en">
                <a:solidFill>
                  <a:srgbClr val="808080"/>
                </a:solidFill>
                <a:latin typeface="Source Code Pro"/>
                <a:ea typeface="Source Code Pro"/>
                <a:cs typeface="Source Code Pro"/>
                <a:sym typeface="Source Code Pro"/>
              </a:rPr>
              <a:t>&gt;</a:t>
            </a:r>
            <a:r>
              <a:rPr lang="en">
                <a:solidFill>
                  <a:srgbClr val="D4D4D4"/>
                </a:solidFill>
                <a:latin typeface="Source Code Pro"/>
                <a:ea typeface="Source Code Pro"/>
                <a:cs typeface="Source Code Pro"/>
                <a:sym typeface="Source Code Pro"/>
              </a:rPr>
              <a:t>Kon'nichiwa sekai</a:t>
            </a: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rb</a:t>
            </a:r>
            <a:r>
              <a:rPr lang="en">
                <a:solidFill>
                  <a:srgbClr val="808080"/>
                </a:solidFill>
                <a:latin typeface="Source Code Pro"/>
                <a:ea typeface="Source Code Pro"/>
                <a:cs typeface="Source Code Pro"/>
                <a:sym typeface="Source Code Pro"/>
              </a:rPr>
              <a:t>&gt;</a:t>
            </a:r>
            <a:endParaRPr>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a:solidFill>
                  <a:srgbClr val="D4D4D4"/>
                </a:solidFill>
                <a:latin typeface="Source Code Pro"/>
                <a:ea typeface="Source Code Pro"/>
                <a:cs typeface="Source Code Pro"/>
                <a:sym typeface="Source Code Pro"/>
              </a:rPr>
              <a:t> </a:t>
            </a: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rt</a:t>
            </a:r>
            <a:r>
              <a:rPr lang="en">
                <a:solidFill>
                  <a:srgbClr val="808080"/>
                </a:solidFill>
                <a:latin typeface="Source Code Pro"/>
                <a:ea typeface="Source Code Pro"/>
                <a:cs typeface="Source Code Pro"/>
                <a:sym typeface="Source Code Pro"/>
              </a:rPr>
              <a:t>&gt;</a:t>
            </a:r>
            <a:r>
              <a:rPr lang="en">
                <a:solidFill>
                  <a:srgbClr val="D4D4D4"/>
                </a:solidFill>
                <a:latin typeface="Source Code Pro"/>
                <a:ea typeface="Source Code Pro"/>
                <a:cs typeface="Source Code Pro"/>
                <a:sym typeface="Source Code Pro"/>
              </a:rPr>
              <a:t>こんにちは世界</a:t>
            </a: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rt</a:t>
            </a:r>
            <a:r>
              <a:rPr lang="en">
                <a:solidFill>
                  <a:srgbClr val="808080"/>
                </a:solidFill>
                <a:latin typeface="Source Code Pro"/>
                <a:ea typeface="Source Code Pro"/>
                <a:cs typeface="Source Code Pro"/>
                <a:sym typeface="Source Code Pro"/>
              </a:rPr>
              <a:t>&gt;</a:t>
            </a:r>
            <a:endParaRPr>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a:solidFill>
                  <a:srgbClr val="808080"/>
                </a:solidFill>
                <a:latin typeface="Source Code Pro"/>
                <a:ea typeface="Source Code Pro"/>
                <a:cs typeface="Source Code Pro"/>
                <a:sym typeface="Source Code Pro"/>
              </a:rPr>
              <a:t>&lt;/</a:t>
            </a:r>
            <a:r>
              <a:rPr lang="en">
                <a:solidFill>
                  <a:srgbClr val="569CD6"/>
                </a:solidFill>
                <a:latin typeface="Source Code Pro"/>
                <a:ea typeface="Source Code Pro"/>
                <a:cs typeface="Source Code Pro"/>
                <a:sym typeface="Source Code Pro"/>
              </a:rPr>
              <a:t>ruby</a:t>
            </a:r>
            <a:r>
              <a:rPr lang="en">
                <a:solidFill>
                  <a:srgbClr val="808080"/>
                </a:solidFill>
                <a:latin typeface="Source Code Pro"/>
                <a:ea typeface="Source Code Pro"/>
                <a:cs typeface="Source Code Pro"/>
                <a:sym typeface="Source Code Pro"/>
              </a:rPr>
              <a:t>&gt;</a:t>
            </a:r>
            <a:endParaRPr>
              <a:solidFill>
                <a:srgbClr val="808080"/>
              </a:solidFill>
              <a:latin typeface="Source Code Pro"/>
              <a:ea typeface="Source Code Pro"/>
              <a:cs typeface="Source Code Pro"/>
              <a:sym typeface="Source Code Pro"/>
            </a:endParaRPr>
          </a:p>
          <a:p>
            <a:pPr indent="0" lvl="0" marL="0">
              <a:spcBef>
                <a:spcPts val="0"/>
              </a:spcBef>
              <a:spcAft>
                <a:spcPts val="0"/>
              </a:spcAft>
              <a:buNone/>
            </a:pPr>
            <a:r>
              <a:t/>
            </a:r>
            <a:endParaRPr/>
          </a:p>
        </p:txBody>
      </p:sp>
      <p:pic>
        <p:nvPicPr>
          <p:cNvPr id="836" name="Shape 836"/>
          <p:cNvPicPr preferRelativeResize="0"/>
          <p:nvPr/>
        </p:nvPicPr>
        <p:blipFill>
          <a:blip r:embed="rId3">
            <a:alphaModFix/>
          </a:blip>
          <a:stretch>
            <a:fillRect/>
          </a:stretch>
        </p:blipFill>
        <p:spPr>
          <a:xfrm>
            <a:off x="6809200" y="3697150"/>
            <a:ext cx="2171750" cy="1319350"/>
          </a:xfrm>
          <a:prstGeom prst="rect">
            <a:avLst/>
          </a:prstGeom>
          <a:noFill/>
          <a:ln>
            <a:noFill/>
          </a:ln>
        </p:spPr>
      </p:pic>
      <p:sp>
        <p:nvSpPr>
          <p:cNvPr id="837" name="Shape 837">
            <a:hlinkClick r:id="rId4"/>
          </p:cNvPr>
          <p:cNvSpPr/>
          <p:nvPr/>
        </p:nvSpPr>
        <p:spPr>
          <a:xfrm>
            <a:off x="0" y="5016500"/>
            <a:ext cx="6286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Shape 842"/>
          <p:cNvSpPr txBox="1"/>
          <p:nvPr>
            <p:ph idx="1" type="body"/>
          </p:nvPr>
        </p:nvSpPr>
        <p:spPr>
          <a:xfrm>
            <a:off x="4879025" y="867243"/>
            <a:ext cx="3954000" cy="2827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000000"/>
                </a:solidFill>
                <a:latin typeface="Source Code Pro"/>
                <a:ea typeface="Source Code Pro"/>
                <a:cs typeface="Source Code Pro"/>
                <a:sym typeface="Source Code Pro"/>
              </a:rPr>
              <a:t>Kon'nichiwa sekai</a:t>
            </a:r>
            <a:endParaRPr sz="1800">
              <a:solidFill>
                <a:srgbClr val="000000"/>
              </a:solidFill>
            </a:endParaRPr>
          </a:p>
          <a:p>
            <a:pPr indent="0" lvl="0" marL="0" rtl="0" algn="ctr">
              <a:lnSpc>
                <a:spcPct val="200000"/>
              </a:lnSpc>
              <a:spcBef>
                <a:spcPts val="0"/>
              </a:spcBef>
              <a:spcAft>
                <a:spcPts val="0"/>
              </a:spcAft>
              <a:buNone/>
            </a:pPr>
            <a:r>
              <a:rPr lang="en" sz="1800">
                <a:solidFill>
                  <a:srgbClr val="000000"/>
                </a:solidFill>
              </a:rPr>
              <a:t>こんにちは世界</a:t>
            </a:r>
            <a:endParaRPr sz="1800">
              <a:solidFill>
                <a:srgbClr val="000000"/>
              </a:solidFill>
            </a:endParaRPr>
          </a:p>
          <a:p>
            <a:pPr indent="0" lvl="0" marL="0" rtl="0" algn="ctr">
              <a:lnSpc>
                <a:spcPct val="100000"/>
              </a:lnSpc>
              <a:spcBef>
                <a:spcPts val="1000"/>
              </a:spcBef>
              <a:spcAft>
                <a:spcPts val="0"/>
              </a:spcAft>
              <a:buNone/>
            </a:pPr>
            <a:r>
              <a:rPr lang="en" sz="1000">
                <a:solidFill>
                  <a:srgbClr val="000000"/>
                </a:solidFill>
                <a:latin typeface="Source Code Pro"/>
                <a:ea typeface="Source Code Pro"/>
                <a:cs typeface="Source Code Pro"/>
                <a:sym typeface="Source Code Pro"/>
              </a:rPr>
              <a:t>Kon'nichiwa sekai</a:t>
            </a:r>
            <a:endParaRPr sz="1000">
              <a:solidFill>
                <a:srgbClr val="000000"/>
              </a:solidFill>
            </a:endParaRPr>
          </a:p>
          <a:p>
            <a:pPr indent="0" lvl="0" marL="0" rtl="0" algn="ctr">
              <a:lnSpc>
                <a:spcPct val="100000"/>
              </a:lnSpc>
              <a:spcBef>
                <a:spcPts val="0"/>
              </a:spcBef>
              <a:spcAft>
                <a:spcPts val="0"/>
              </a:spcAft>
              <a:buNone/>
            </a:pPr>
            <a:r>
              <a:rPr lang="en" sz="1800">
                <a:solidFill>
                  <a:srgbClr val="000000"/>
                </a:solidFill>
              </a:rPr>
              <a:t>こんにちは世界</a:t>
            </a:r>
            <a:endParaRPr sz="1800">
              <a:solidFill>
                <a:srgbClr val="000000"/>
              </a:solidFill>
            </a:endParaRPr>
          </a:p>
        </p:txBody>
      </p:sp>
      <p:sp>
        <p:nvSpPr>
          <p:cNvPr id="843" name="Shape 843"/>
          <p:cNvSpPr txBox="1"/>
          <p:nvPr>
            <p:ph idx="2" type="body"/>
          </p:nvPr>
        </p:nvSpPr>
        <p:spPr>
          <a:xfrm>
            <a:off x="304800" y="500875"/>
            <a:ext cx="3704400" cy="4372200"/>
          </a:xfrm>
          <a:prstGeom prst="rect">
            <a:avLst/>
          </a:prstGeom>
          <a:ln>
            <a:noFill/>
          </a:ln>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100">
                <a:solidFill>
                  <a:srgbClr val="D7BA7D"/>
                </a:solidFill>
                <a:latin typeface="Source Code Pro"/>
                <a:ea typeface="Source Code Pro"/>
                <a:cs typeface="Source Code Pro"/>
                <a:sym typeface="Source Code Pro"/>
              </a:rPr>
              <a:t>div</a:t>
            </a:r>
            <a:r>
              <a:rPr lang="en" sz="1100">
                <a:solidFill>
                  <a:srgbClr val="D4D4D4"/>
                </a:solidFill>
                <a:latin typeface="Source Code Pro"/>
                <a:ea typeface="Source Code Pro"/>
                <a:cs typeface="Source Code Pro"/>
                <a:sym typeface="Source Code Pro"/>
              </a:rPr>
              <a:t> { </a:t>
            </a:r>
            <a:r>
              <a:rPr lang="en" sz="1100">
                <a:solidFill>
                  <a:srgbClr val="9CDCFE"/>
                </a:solidFill>
                <a:latin typeface="Source Code Pro"/>
                <a:ea typeface="Source Code Pro"/>
                <a:cs typeface="Source Code Pro"/>
                <a:sym typeface="Source Code Pro"/>
              </a:rPr>
              <a:t>display</a:t>
            </a:r>
            <a:r>
              <a:rPr lang="en" sz="1100">
                <a:solidFill>
                  <a:srgbClr val="D4D4D4"/>
                </a:solidFill>
                <a:latin typeface="Source Code Pro"/>
                <a:ea typeface="Source Code Pro"/>
                <a:cs typeface="Source Code Pro"/>
                <a:sym typeface="Source Code Pro"/>
              </a:rPr>
              <a:t>: </a:t>
            </a:r>
            <a:r>
              <a:rPr lang="en" sz="1100">
                <a:solidFill>
                  <a:srgbClr val="CE9178"/>
                </a:solidFill>
                <a:latin typeface="Source Code Pro"/>
                <a:ea typeface="Source Code Pro"/>
                <a:cs typeface="Source Code Pro"/>
                <a:sym typeface="Source Code Pro"/>
              </a:rPr>
              <a:t>ruby</a:t>
            </a:r>
            <a:r>
              <a:rPr lang="en" sz="1100">
                <a:solidFill>
                  <a:srgbClr val="D4D4D4"/>
                </a:solidFill>
                <a:latin typeface="Source Code Pro"/>
                <a:ea typeface="Source Code Pro"/>
                <a:cs typeface="Source Code Pro"/>
                <a:sym typeface="Source Code Pro"/>
              </a:rPr>
              <a:t>; }</a:t>
            </a:r>
            <a:endParaRPr sz="11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7BA7D"/>
                </a:solidFill>
                <a:latin typeface="Source Code Pro"/>
                <a:ea typeface="Source Code Pro"/>
                <a:cs typeface="Source Code Pro"/>
                <a:sym typeface="Source Code Pro"/>
              </a:rPr>
              <a:t>.base</a:t>
            </a:r>
            <a:r>
              <a:rPr lang="en" sz="1100">
                <a:solidFill>
                  <a:srgbClr val="D4D4D4"/>
                </a:solidFill>
                <a:latin typeface="Source Code Pro"/>
                <a:ea typeface="Source Code Pro"/>
                <a:cs typeface="Source Code Pro"/>
                <a:sym typeface="Source Code Pro"/>
              </a:rPr>
              <a:t> { </a:t>
            </a:r>
            <a:r>
              <a:rPr lang="en" sz="1100">
                <a:solidFill>
                  <a:srgbClr val="9CDCFE"/>
                </a:solidFill>
                <a:latin typeface="Source Code Pro"/>
                <a:ea typeface="Source Code Pro"/>
                <a:cs typeface="Source Code Pro"/>
                <a:sym typeface="Source Code Pro"/>
              </a:rPr>
              <a:t>display</a:t>
            </a:r>
            <a:r>
              <a:rPr lang="en" sz="1100">
                <a:solidFill>
                  <a:srgbClr val="D4D4D4"/>
                </a:solidFill>
                <a:latin typeface="Source Code Pro"/>
                <a:ea typeface="Source Code Pro"/>
                <a:cs typeface="Source Code Pro"/>
                <a:sym typeface="Source Code Pro"/>
              </a:rPr>
              <a:t>: </a:t>
            </a:r>
            <a:r>
              <a:rPr lang="en" sz="1100">
                <a:solidFill>
                  <a:srgbClr val="CE9178"/>
                </a:solidFill>
                <a:latin typeface="Source Code Pro"/>
                <a:ea typeface="Source Code Pro"/>
                <a:cs typeface="Source Code Pro"/>
                <a:sym typeface="Source Code Pro"/>
              </a:rPr>
              <a:t>ruby-base</a:t>
            </a:r>
            <a:r>
              <a:rPr lang="en" sz="1100">
                <a:solidFill>
                  <a:srgbClr val="D4D4D4"/>
                </a:solidFill>
                <a:latin typeface="Source Code Pro"/>
                <a:ea typeface="Source Code Pro"/>
                <a:cs typeface="Source Code Pro"/>
                <a:sym typeface="Source Code Pro"/>
              </a:rPr>
              <a:t>; }</a:t>
            </a:r>
            <a:endParaRPr sz="11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7BA7D"/>
                </a:solidFill>
                <a:latin typeface="Source Code Pro"/>
                <a:ea typeface="Source Code Pro"/>
                <a:cs typeface="Source Code Pro"/>
                <a:sym typeface="Source Code Pro"/>
              </a:rPr>
              <a:t>.text</a:t>
            </a:r>
            <a:r>
              <a:rPr lang="en" sz="1100">
                <a:solidFill>
                  <a:srgbClr val="D4D4D4"/>
                </a:solidFill>
                <a:latin typeface="Source Code Pro"/>
                <a:ea typeface="Source Code Pro"/>
                <a:cs typeface="Source Code Pro"/>
                <a:sym typeface="Source Code Pro"/>
              </a:rPr>
              <a:t> { </a:t>
            </a:r>
            <a:r>
              <a:rPr lang="en" sz="1100">
                <a:solidFill>
                  <a:srgbClr val="9CDCFE"/>
                </a:solidFill>
                <a:latin typeface="Source Code Pro"/>
                <a:ea typeface="Source Code Pro"/>
                <a:cs typeface="Source Code Pro"/>
                <a:sym typeface="Source Code Pro"/>
              </a:rPr>
              <a:t>display</a:t>
            </a:r>
            <a:r>
              <a:rPr lang="en" sz="1100">
                <a:solidFill>
                  <a:srgbClr val="D4D4D4"/>
                </a:solidFill>
                <a:latin typeface="Source Code Pro"/>
                <a:ea typeface="Source Code Pro"/>
                <a:cs typeface="Source Code Pro"/>
                <a:sym typeface="Source Code Pro"/>
              </a:rPr>
              <a:t>: </a:t>
            </a:r>
            <a:r>
              <a:rPr lang="en" sz="1100">
                <a:solidFill>
                  <a:srgbClr val="CE9178"/>
                </a:solidFill>
                <a:latin typeface="Source Code Pro"/>
                <a:ea typeface="Source Code Pro"/>
                <a:cs typeface="Source Code Pro"/>
                <a:sym typeface="Source Code Pro"/>
              </a:rPr>
              <a:t>ruby-text</a:t>
            </a:r>
            <a:r>
              <a:rPr lang="en" sz="1100">
                <a:solidFill>
                  <a:srgbClr val="D4D4D4"/>
                </a:solidFill>
                <a:latin typeface="Source Code Pro"/>
                <a:ea typeface="Source Code Pro"/>
                <a:cs typeface="Source Code Pro"/>
                <a:sym typeface="Source Code Pro"/>
              </a:rPr>
              <a:t>; }</a:t>
            </a:r>
            <a:endParaRPr sz="1100">
              <a:solidFill>
                <a:srgbClr val="D4D4D4"/>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100">
                <a:solidFill>
                  <a:srgbClr val="FFFFFF"/>
                </a:solidFill>
                <a:latin typeface="Source Code Pro"/>
                <a:ea typeface="Source Code Pro"/>
                <a:cs typeface="Source Code Pro"/>
                <a:sym typeface="Source Code Pro"/>
              </a:rPr>
              <a:t>--</a:t>
            </a:r>
            <a:endParaRPr sz="1100">
              <a:solidFill>
                <a:srgbClr val="FFFFFF"/>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div</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4D4D4"/>
                </a:solidFill>
                <a:latin typeface="Source Code Pro"/>
                <a:ea typeface="Source Code Pro"/>
                <a:cs typeface="Source Code Pro"/>
                <a:sym typeface="Source Code Pro"/>
              </a:rPr>
              <a:t> </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span</a:t>
            </a:r>
            <a:r>
              <a:rPr lang="en" sz="1100">
                <a:solidFill>
                  <a:srgbClr val="D4D4D4"/>
                </a:solidFill>
                <a:latin typeface="Source Code Pro"/>
                <a:ea typeface="Source Code Pro"/>
                <a:cs typeface="Source Code Pro"/>
                <a:sym typeface="Source Code Pro"/>
              </a:rPr>
              <a:t> </a:t>
            </a:r>
            <a:r>
              <a:rPr lang="en" sz="1100">
                <a:solidFill>
                  <a:srgbClr val="9CDCFE"/>
                </a:solidFill>
                <a:latin typeface="Source Code Pro"/>
                <a:ea typeface="Source Code Pro"/>
                <a:cs typeface="Source Code Pro"/>
                <a:sym typeface="Source Code Pro"/>
              </a:rPr>
              <a:t>class</a:t>
            </a:r>
            <a:r>
              <a:rPr lang="en" sz="1100">
                <a:solidFill>
                  <a:srgbClr val="D4D4D4"/>
                </a:solidFill>
                <a:latin typeface="Source Code Pro"/>
                <a:ea typeface="Source Code Pro"/>
                <a:cs typeface="Source Code Pro"/>
                <a:sym typeface="Source Code Pro"/>
              </a:rPr>
              <a:t>=</a:t>
            </a:r>
            <a:r>
              <a:rPr lang="en" sz="1100">
                <a:solidFill>
                  <a:srgbClr val="CE9178"/>
                </a:solidFill>
                <a:latin typeface="Source Code Pro"/>
                <a:ea typeface="Source Code Pro"/>
                <a:cs typeface="Source Code Pro"/>
                <a:sym typeface="Source Code Pro"/>
              </a:rPr>
              <a:t>"base"</a:t>
            </a:r>
            <a:r>
              <a:rPr lang="en" sz="1100">
                <a:solidFill>
                  <a:srgbClr val="808080"/>
                </a:solidFill>
                <a:latin typeface="Source Code Pro"/>
                <a:ea typeface="Source Code Pro"/>
                <a:cs typeface="Source Code Pro"/>
                <a:sym typeface="Source Code Pro"/>
              </a:rPr>
              <a:t>&gt;</a:t>
            </a:r>
            <a:r>
              <a:rPr lang="en" sz="1100">
                <a:solidFill>
                  <a:srgbClr val="D4D4D4"/>
                </a:solidFill>
                <a:latin typeface="Source Code Pro"/>
                <a:ea typeface="Source Code Pro"/>
                <a:cs typeface="Source Code Pro"/>
                <a:sym typeface="Source Code Pro"/>
              </a:rPr>
              <a:t>こんにちは世界</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span</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4D4D4"/>
                </a:solidFill>
                <a:latin typeface="Source Code Pro"/>
                <a:ea typeface="Source Code Pro"/>
                <a:cs typeface="Source Code Pro"/>
                <a:sym typeface="Source Code Pro"/>
              </a:rPr>
              <a:t> </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span</a:t>
            </a:r>
            <a:r>
              <a:rPr lang="en" sz="1100">
                <a:solidFill>
                  <a:srgbClr val="D4D4D4"/>
                </a:solidFill>
                <a:latin typeface="Source Code Pro"/>
                <a:ea typeface="Source Code Pro"/>
                <a:cs typeface="Source Code Pro"/>
                <a:sym typeface="Source Code Pro"/>
              </a:rPr>
              <a:t> </a:t>
            </a:r>
            <a:r>
              <a:rPr lang="en" sz="1100">
                <a:solidFill>
                  <a:srgbClr val="9CDCFE"/>
                </a:solidFill>
                <a:latin typeface="Source Code Pro"/>
                <a:ea typeface="Source Code Pro"/>
                <a:cs typeface="Source Code Pro"/>
                <a:sym typeface="Source Code Pro"/>
              </a:rPr>
              <a:t>class</a:t>
            </a:r>
            <a:r>
              <a:rPr lang="en" sz="1100">
                <a:solidFill>
                  <a:srgbClr val="D4D4D4"/>
                </a:solidFill>
                <a:latin typeface="Source Code Pro"/>
                <a:ea typeface="Source Code Pro"/>
                <a:cs typeface="Source Code Pro"/>
                <a:sym typeface="Source Code Pro"/>
              </a:rPr>
              <a:t>=</a:t>
            </a:r>
            <a:r>
              <a:rPr lang="en" sz="1100">
                <a:solidFill>
                  <a:srgbClr val="CE9178"/>
                </a:solidFill>
                <a:latin typeface="Source Code Pro"/>
                <a:ea typeface="Source Code Pro"/>
                <a:cs typeface="Source Code Pro"/>
                <a:sym typeface="Source Code Pro"/>
              </a:rPr>
              <a:t>"text"</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4D4D4"/>
                </a:solidFill>
                <a:latin typeface="Source Code Pro"/>
                <a:ea typeface="Source Code Pro"/>
                <a:cs typeface="Source Code Pro"/>
                <a:sym typeface="Source Code Pro"/>
              </a:rPr>
              <a:t>    CRY-oh-LOFF-oh-SORE-us</a:t>
            </a:r>
            <a:endParaRPr sz="11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808080"/>
                </a:solidFill>
                <a:latin typeface="Source Code Pro"/>
                <a:ea typeface="Source Code Pro"/>
                <a:cs typeface="Source Code Pro"/>
                <a:sym typeface="Source Code Pro"/>
              </a:rPr>
              <a:t> &lt;/</a:t>
            </a:r>
            <a:r>
              <a:rPr lang="en" sz="1100">
                <a:solidFill>
                  <a:srgbClr val="569CD6"/>
                </a:solidFill>
                <a:latin typeface="Source Code Pro"/>
                <a:ea typeface="Source Code Pro"/>
                <a:cs typeface="Source Code Pro"/>
                <a:sym typeface="Source Code Pro"/>
              </a:rPr>
              <a:t>span</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div</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ruby</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4D4D4"/>
                </a:solidFill>
                <a:latin typeface="Source Code Pro"/>
                <a:ea typeface="Source Code Pro"/>
                <a:cs typeface="Source Code Pro"/>
                <a:sym typeface="Source Code Pro"/>
              </a:rPr>
              <a:t> </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rb</a:t>
            </a:r>
            <a:r>
              <a:rPr lang="en" sz="1100">
                <a:solidFill>
                  <a:srgbClr val="808080"/>
                </a:solidFill>
                <a:latin typeface="Source Code Pro"/>
                <a:ea typeface="Source Code Pro"/>
                <a:cs typeface="Source Code Pro"/>
                <a:sym typeface="Source Code Pro"/>
              </a:rPr>
              <a:t>&gt;</a:t>
            </a:r>
            <a:r>
              <a:rPr lang="en" sz="1100">
                <a:solidFill>
                  <a:srgbClr val="D4D4D4"/>
                </a:solidFill>
                <a:latin typeface="Source Code Pro"/>
                <a:ea typeface="Source Code Pro"/>
                <a:cs typeface="Source Code Pro"/>
                <a:sym typeface="Source Code Pro"/>
              </a:rPr>
              <a:t>こんにちは世界</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rb</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D4D4D4"/>
                </a:solidFill>
                <a:latin typeface="Source Code Pro"/>
                <a:ea typeface="Source Code Pro"/>
                <a:cs typeface="Source Code Pro"/>
                <a:sym typeface="Source Code Pro"/>
              </a:rPr>
              <a:t> </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rt</a:t>
            </a:r>
            <a:r>
              <a:rPr lang="en" sz="1100">
                <a:solidFill>
                  <a:srgbClr val="808080"/>
                </a:solidFill>
                <a:latin typeface="Source Code Pro"/>
                <a:ea typeface="Source Code Pro"/>
                <a:cs typeface="Source Code Pro"/>
                <a:sym typeface="Source Code Pro"/>
              </a:rPr>
              <a:t>&gt;</a:t>
            </a:r>
            <a:r>
              <a:rPr lang="en" sz="1100">
                <a:solidFill>
                  <a:srgbClr val="D4D4D4"/>
                </a:solidFill>
                <a:latin typeface="Source Code Pro"/>
                <a:ea typeface="Source Code Pro"/>
                <a:cs typeface="Source Code Pro"/>
                <a:sym typeface="Source Code Pro"/>
              </a:rPr>
              <a:t>CRY-oh-LOFF-oh-SORE-us</a:t>
            </a: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rt</a:t>
            </a:r>
            <a:r>
              <a:rPr lang="en" sz="1100">
                <a:solidFill>
                  <a:srgbClr val="808080"/>
                </a:solidFill>
                <a:latin typeface="Source Code Pro"/>
                <a:ea typeface="Source Code Pro"/>
                <a:cs typeface="Source Code Pro"/>
                <a:sym typeface="Source Code Pro"/>
              </a:rPr>
              <a:t>&gt;</a:t>
            </a:r>
            <a:endParaRPr sz="11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100">
                <a:solidFill>
                  <a:srgbClr val="808080"/>
                </a:solidFill>
                <a:latin typeface="Source Code Pro"/>
                <a:ea typeface="Source Code Pro"/>
                <a:cs typeface="Source Code Pro"/>
                <a:sym typeface="Source Code Pro"/>
              </a:rPr>
              <a:t>&lt;/</a:t>
            </a:r>
            <a:r>
              <a:rPr lang="en" sz="1100">
                <a:solidFill>
                  <a:srgbClr val="569CD6"/>
                </a:solidFill>
                <a:latin typeface="Source Code Pro"/>
                <a:ea typeface="Source Code Pro"/>
                <a:cs typeface="Source Code Pro"/>
                <a:sym typeface="Source Code Pro"/>
              </a:rPr>
              <a:t>ruby</a:t>
            </a:r>
            <a:r>
              <a:rPr lang="en" sz="1100">
                <a:solidFill>
                  <a:srgbClr val="808080"/>
                </a:solidFill>
                <a:latin typeface="Source Code Pro"/>
                <a:ea typeface="Source Code Pro"/>
                <a:cs typeface="Source Code Pro"/>
                <a:sym typeface="Source Code Pro"/>
              </a:rPr>
              <a:t>&gt;</a:t>
            </a:r>
            <a:endParaRPr/>
          </a:p>
        </p:txBody>
      </p:sp>
      <p:grpSp>
        <p:nvGrpSpPr>
          <p:cNvPr id="844" name="Shape 844"/>
          <p:cNvGrpSpPr/>
          <p:nvPr/>
        </p:nvGrpSpPr>
        <p:grpSpPr>
          <a:xfrm>
            <a:off x="6865375" y="867243"/>
            <a:ext cx="1040400" cy="614100"/>
            <a:chOff x="6865375" y="1258150"/>
            <a:chExt cx="1040400" cy="614100"/>
          </a:xfrm>
        </p:grpSpPr>
        <p:sp>
          <p:nvSpPr>
            <p:cNvPr id="845" name="Shape 845"/>
            <p:cNvSpPr txBox="1"/>
            <p:nvPr/>
          </p:nvSpPr>
          <p:spPr>
            <a:xfrm>
              <a:off x="7261675" y="1258150"/>
              <a:ext cx="644100" cy="3468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latin typeface="Source Code Pro"/>
                  <a:ea typeface="Source Code Pro"/>
                  <a:cs typeface="Source Code Pro"/>
                  <a:sym typeface="Source Code Pro"/>
                </a:rPr>
                <a:t>css</a:t>
              </a:r>
              <a:endParaRPr>
                <a:latin typeface="Source Code Pro"/>
                <a:ea typeface="Source Code Pro"/>
                <a:cs typeface="Source Code Pro"/>
                <a:sym typeface="Source Code Pro"/>
              </a:endParaRPr>
            </a:p>
          </p:txBody>
        </p:sp>
        <p:cxnSp>
          <p:nvCxnSpPr>
            <p:cNvPr id="846" name="Shape 846"/>
            <p:cNvCxnSpPr>
              <a:stCxn id="845" idx="1"/>
            </p:cNvCxnSpPr>
            <p:nvPr/>
          </p:nvCxnSpPr>
          <p:spPr>
            <a:xfrm flipH="1">
              <a:off x="6865375" y="1431550"/>
              <a:ext cx="396300" cy="440700"/>
            </a:xfrm>
            <a:prstGeom prst="curvedConnector2">
              <a:avLst/>
            </a:prstGeom>
            <a:noFill/>
            <a:ln cap="flat" cmpd="sng" w="9525">
              <a:solidFill>
                <a:schemeClr val="dk2"/>
              </a:solidFill>
              <a:prstDash val="solid"/>
              <a:round/>
              <a:headEnd len="med" w="med" type="none"/>
              <a:tailEnd len="med" w="med" type="triangle"/>
            </a:ln>
          </p:spPr>
        </p:cxnSp>
      </p:grpSp>
      <p:grpSp>
        <p:nvGrpSpPr>
          <p:cNvPr id="847" name="Shape 847"/>
          <p:cNvGrpSpPr/>
          <p:nvPr/>
        </p:nvGrpSpPr>
        <p:grpSpPr>
          <a:xfrm>
            <a:off x="5290250" y="3076543"/>
            <a:ext cx="1185000" cy="618000"/>
            <a:chOff x="5290250" y="3467450"/>
            <a:chExt cx="1185000" cy="618000"/>
          </a:xfrm>
        </p:grpSpPr>
        <p:sp>
          <p:nvSpPr>
            <p:cNvPr id="848" name="Shape 848"/>
            <p:cNvSpPr txBox="1"/>
            <p:nvPr/>
          </p:nvSpPr>
          <p:spPr>
            <a:xfrm>
              <a:off x="5290250" y="3738650"/>
              <a:ext cx="842100" cy="34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html</a:t>
              </a:r>
              <a:endParaRPr>
                <a:latin typeface="Source Code Pro"/>
                <a:ea typeface="Source Code Pro"/>
                <a:cs typeface="Source Code Pro"/>
                <a:sym typeface="Source Code Pro"/>
              </a:endParaRPr>
            </a:p>
          </p:txBody>
        </p:sp>
        <p:cxnSp>
          <p:nvCxnSpPr>
            <p:cNvPr id="849" name="Shape 849"/>
            <p:cNvCxnSpPr>
              <a:stCxn id="848" idx="3"/>
            </p:cNvCxnSpPr>
            <p:nvPr/>
          </p:nvCxnSpPr>
          <p:spPr>
            <a:xfrm flipH="1" rot="10800000">
              <a:off x="6132350" y="3467450"/>
              <a:ext cx="342900" cy="444600"/>
            </a:xfrm>
            <a:prstGeom prst="curvedConnector2">
              <a:avLst/>
            </a:prstGeom>
            <a:noFill/>
            <a:ln cap="flat" cmpd="sng" w="9525">
              <a:solidFill>
                <a:schemeClr val="dk2"/>
              </a:solidFill>
              <a:prstDash val="solid"/>
              <a:round/>
              <a:headEnd len="med" w="med" type="none"/>
              <a:tailEnd len="med" w="med" type="triangle"/>
            </a:ln>
          </p:spPr>
        </p:cxnSp>
      </p:grpSp>
      <p:grpSp>
        <p:nvGrpSpPr>
          <p:cNvPr id="850" name="Shape 850"/>
          <p:cNvGrpSpPr/>
          <p:nvPr/>
        </p:nvGrpSpPr>
        <p:grpSpPr>
          <a:xfrm>
            <a:off x="7009277" y="249775"/>
            <a:ext cx="1822419" cy="644925"/>
            <a:chOff x="7009277" y="249775"/>
            <a:chExt cx="1822419" cy="644925"/>
          </a:xfrm>
        </p:grpSpPr>
        <p:pic>
          <p:nvPicPr>
            <p:cNvPr id="851" name="Shape 851"/>
            <p:cNvPicPr preferRelativeResize="0"/>
            <p:nvPr/>
          </p:nvPicPr>
          <p:blipFill>
            <a:blip r:embed="rId3">
              <a:alphaModFix/>
            </a:blip>
            <a:stretch>
              <a:fillRect/>
            </a:stretch>
          </p:blipFill>
          <p:spPr>
            <a:xfrm>
              <a:off x="8390771" y="249775"/>
              <a:ext cx="440925" cy="644925"/>
            </a:xfrm>
            <a:prstGeom prst="rect">
              <a:avLst/>
            </a:prstGeom>
            <a:noFill/>
            <a:ln>
              <a:noFill/>
            </a:ln>
          </p:spPr>
        </p:pic>
        <p:sp>
          <p:nvSpPr>
            <p:cNvPr id="852" name="Shape 852"/>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Merriweather"/>
                  <a:ea typeface="Merriweather"/>
                  <a:cs typeface="Merriweather"/>
                  <a:sym typeface="Merriweather"/>
                </a:rPr>
                <a:t>Experimental</a:t>
              </a:r>
              <a:endParaRPr>
                <a:solidFill>
                  <a:schemeClr val="lt2"/>
                </a:solidFill>
                <a:latin typeface="Merriweather"/>
                <a:ea typeface="Merriweather"/>
                <a:cs typeface="Merriweather"/>
                <a:sym typeface="Merriweather"/>
              </a:endParaRPr>
            </a:p>
          </p:txBody>
        </p:sp>
      </p:grpSp>
      <p:grpSp>
        <p:nvGrpSpPr>
          <p:cNvPr id="853" name="Shape 853"/>
          <p:cNvGrpSpPr/>
          <p:nvPr/>
        </p:nvGrpSpPr>
        <p:grpSpPr>
          <a:xfrm>
            <a:off x="6755050" y="3168375"/>
            <a:ext cx="2111750" cy="1704700"/>
            <a:chOff x="6683550" y="359650"/>
            <a:chExt cx="2111750" cy="1704700"/>
          </a:xfrm>
        </p:grpSpPr>
        <p:sp>
          <p:nvSpPr>
            <p:cNvPr id="854" name="Shape 854"/>
            <p:cNvSpPr/>
            <p:nvPr/>
          </p:nvSpPr>
          <p:spPr>
            <a:xfrm>
              <a:off x="6683600" y="359650"/>
              <a:ext cx="2111700" cy="47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3"/>
                  </a:solidFill>
                  <a:latin typeface="Roboto"/>
                  <a:ea typeface="Roboto"/>
                  <a:cs typeface="Roboto"/>
                  <a:sym typeface="Roboto"/>
                </a:rPr>
                <a:t>Accessibility</a:t>
              </a:r>
              <a:endParaRPr>
                <a:solidFill>
                  <a:schemeClr val="accent3"/>
                </a:solidFill>
                <a:latin typeface="Roboto"/>
                <a:ea typeface="Roboto"/>
                <a:cs typeface="Roboto"/>
                <a:sym typeface="Roboto"/>
              </a:endParaRPr>
            </a:p>
          </p:txBody>
        </p:sp>
        <p:sp>
          <p:nvSpPr>
            <p:cNvPr id="855" name="Shape 855"/>
            <p:cNvSpPr/>
            <p:nvPr/>
          </p:nvSpPr>
          <p:spPr>
            <a:xfrm>
              <a:off x="6683550" y="829550"/>
              <a:ext cx="2111700" cy="123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Roboto"/>
                  <a:ea typeface="Roboto"/>
                  <a:cs typeface="Roboto"/>
                  <a:sym typeface="Roboto"/>
                </a:rPr>
                <a:t>Using </a:t>
              </a:r>
              <a:r>
                <a:rPr b="1" lang="en" sz="1200">
                  <a:solidFill>
                    <a:schemeClr val="accent5"/>
                  </a:solidFill>
                  <a:latin typeface="Roboto"/>
                  <a:ea typeface="Roboto"/>
                  <a:cs typeface="Roboto"/>
                  <a:sym typeface="Roboto"/>
                </a:rPr>
                <a:t>display: ruby</a:t>
              </a:r>
              <a:r>
                <a:rPr lang="en" sz="1200">
                  <a:latin typeface="Roboto"/>
                  <a:ea typeface="Roboto"/>
                  <a:cs typeface="Roboto"/>
                  <a:sym typeface="Roboto"/>
                </a:rPr>
                <a:t> instead of the HTML </a:t>
              </a:r>
              <a:r>
                <a:rPr b="1" lang="en" sz="1200">
                  <a:solidFill>
                    <a:schemeClr val="accent5"/>
                  </a:solidFill>
                  <a:latin typeface="Roboto"/>
                  <a:ea typeface="Roboto"/>
                  <a:cs typeface="Roboto"/>
                  <a:sym typeface="Roboto"/>
                </a:rPr>
                <a:t>&lt;ruby&gt;</a:t>
              </a:r>
              <a:r>
                <a:rPr lang="en" sz="1200">
                  <a:latin typeface="Roboto"/>
                  <a:ea typeface="Roboto"/>
                  <a:cs typeface="Roboto"/>
                  <a:sym typeface="Roboto"/>
                </a:rPr>
                <a:t> tag will not identify the content as prononciation to screen readers. Semantic meaning is absent.</a:t>
              </a:r>
              <a:endParaRPr sz="1200">
                <a:latin typeface="Roboto"/>
                <a:ea typeface="Roboto"/>
                <a:cs typeface="Roboto"/>
                <a:sym typeface="Roboto"/>
              </a:endParaRPr>
            </a:p>
          </p:txBody>
        </p:sp>
        <p:sp>
          <p:nvSpPr>
            <p:cNvPr id="856" name="Shape 856"/>
            <p:cNvSpPr/>
            <p:nvPr/>
          </p:nvSpPr>
          <p:spPr>
            <a:xfrm>
              <a:off x="8380425" y="458650"/>
              <a:ext cx="287700" cy="273300"/>
            </a:xfrm>
            <a:prstGeom prst="star5">
              <a:avLst>
                <a:gd fmla="val 19098" name="adj"/>
                <a:gd fmla="val 105146" name="hf"/>
                <a:gd fmla="val 110557" name="vf"/>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57" name="Shape 857">
            <a:hlinkClick r:id="rId4"/>
          </p:cNvPr>
          <p:cNvSpPr/>
          <p:nvPr/>
        </p:nvSpPr>
        <p:spPr>
          <a:xfrm>
            <a:off x="0" y="5016500"/>
            <a:ext cx="6477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4"/>
                                        </p:tgtEl>
                                        <p:attrNameLst>
                                          <p:attrName>style.visibility</p:attrName>
                                        </p:attrNameLst>
                                      </p:cBhvr>
                                      <p:to>
                                        <p:strVal val="visible"/>
                                      </p:to>
                                    </p:set>
                                    <p:anim calcmode="lin" valueType="num">
                                      <p:cBhvr additive="base">
                                        <p:cTn dur="500"/>
                                        <p:tgtEl>
                                          <p:spTgt spid="8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500"/>
                                        <p:tgtEl>
                                          <p:spTgt spid="84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sp>
        <p:nvSpPr>
          <p:cNvPr id="862" name="Shape 86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863" name="Shape 863"/>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Source Code Pro"/>
                <a:ea typeface="Source Code Pro"/>
                <a:cs typeface="Source Code Pro"/>
                <a:sym typeface="Source Code Pro"/>
              </a:rPr>
              <a:t>&lt;display-listitem&gt;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The element generates a block box for the content and a separate list-item inline box.</a:t>
            </a:r>
            <a:endParaRPr/>
          </a:p>
        </p:txBody>
      </p:sp>
      <p:sp>
        <p:nvSpPr>
          <p:cNvPr id="864" name="Shape 864"/>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b="1" lang="en">
                <a:solidFill>
                  <a:schemeClr val="accent5"/>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sp>
        <p:nvSpPr>
          <p:cNvPr id="865" name="Shape 865">
            <a:hlinkClick r:id="rId3"/>
          </p:cNvPr>
          <p:cNvSpPr/>
          <p:nvPr/>
        </p:nvSpPr>
        <p:spPr>
          <a:xfrm>
            <a:off x="0" y="5016500"/>
            <a:ext cx="6667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Shape 870"/>
          <p:cNvSpPr txBox="1"/>
          <p:nvPr>
            <p:ph idx="2" type="body"/>
          </p:nvPr>
        </p:nvSpPr>
        <p:spPr>
          <a:xfrm>
            <a:off x="304800" y="500925"/>
            <a:ext cx="3704400" cy="4162200"/>
          </a:xfrm>
          <a:prstGeom prst="rect">
            <a:avLst/>
          </a:prstGeom>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.item</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list-item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list-style-type</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decimal</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margin-left</a:t>
            </a:r>
            <a:r>
              <a:rPr lang="en" sz="1200">
                <a:solidFill>
                  <a:srgbClr val="D4D4D4"/>
                </a:solidFill>
                <a:latin typeface="Source Code Pro"/>
                <a:ea typeface="Source Code Pro"/>
                <a:cs typeface="Source Code Pro"/>
                <a:sym typeface="Source Code Pro"/>
              </a:rPr>
              <a:t>: </a:t>
            </a:r>
            <a:r>
              <a:rPr lang="en" sz="1200">
                <a:solidFill>
                  <a:srgbClr val="B5CEA8"/>
                </a:solidFill>
                <a:latin typeface="Source Code Pro"/>
                <a:ea typeface="Source Code Pro"/>
                <a:cs typeface="Source Code Pro"/>
                <a:sym typeface="Source Code Pro"/>
              </a:rPr>
              <a:t>1.5rem</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FFFFFF"/>
                </a:solidFill>
                <a:latin typeface="Source Code Pro"/>
                <a:ea typeface="Source Code Pro"/>
                <a:cs typeface="Source Code Pro"/>
                <a:sym typeface="Source Code Pro"/>
              </a:rPr>
              <a:t>--</a:t>
            </a:r>
            <a:endParaRPr sz="1200">
              <a:solidFill>
                <a:srgbClr val="FFFFFF"/>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"item"</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Coffee</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"item"</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Bourbon</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class</a:t>
            </a:r>
            <a:r>
              <a:rPr lang="en" sz="1200">
                <a:solidFill>
                  <a:srgbClr val="D4D4D4"/>
                </a:solidFill>
                <a:latin typeface="Source Code Pro"/>
                <a:ea typeface="Source Code Pro"/>
                <a:cs typeface="Source Code Pro"/>
                <a:sym typeface="Source Code Pro"/>
              </a:rPr>
              <a:t>=</a:t>
            </a:r>
            <a:r>
              <a:rPr lang="en" sz="1200">
                <a:solidFill>
                  <a:srgbClr val="CE9178"/>
                </a:solidFill>
                <a:latin typeface="Source Code Pro"/>
                <a:ea typeface="Source Code Pro"/>
                <a:cs typeface="Source Code Pro"/>
                <a:sym typeface="Source Code Pro"/>
              </a:rPr>
              <a:t>"item"</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Repeat</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a:p>
        </p:txBody>
      </p:sp>
      <p:sp>
        <p:nvSpPr>
          <p:cNvPr id="871" name="Shape 871"/>
          <p:cNvSpPr txBox="1"/>
          <p:nvPr/>
        </p:nvSpPr>
        <p:spPr>
          <a:xfrm>
            <a:off x="5284000" y="1377075"/>
            <a:ext cx="1634700" cy="91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t>1. Coffee</a:t>
            </a:r>
            <a:endParaRPr/>
          </a:p>
          <a:p>
            <a:pPr indent="0" lvl="0" marL="0" rtl="0">
              <a:lnSpc>
                <a:spcPct val="115000"/>
              </a:lnSpc>
              <a:spcBef>
                <a:spcPts val="0"/>
              </a:spcBef>
              <a:spcAft>
                <a:spcPts val="0"/>
              </a:spcAft>
              <a:buNone/>
            </a:pPr>
            <a:r>
              <a:rPr lang="en"/>
              <a:t>2. Bourbon</a:t>
            </a:r>
            <a:endParaRPr/>
          </a:p>
          <a:p>
            <a:pPr indent="0" lvl="0" marL="0" rtl="0">
              <a:lnSpc>
                <a:spcPct val="115000"/>
              </a:lnSpc>
              <a:spcBef>
                <a:spcPts val="0"/>
              </a:spcBef>
              <a:spcAft>
                <a:spcPts val="0"/>
              </a:spcAft>
              <a:buNone/>
            </a:pPr>
            <a:r>
              <a:rPr lang="en"/>
              <a:t>3. Repeat</a:t>
            </a:r>
            <a:endParaRPr/>
          </a:p>
        </p:txBody>
      </p:sp>
      <p:grpSp>
        <p:nvGrpSpPr>
          <p:cNvPr id="872" name="Shape 872"/>
          <p:cNvGrpSpPr/>
          <p:nvPr/>
        </p:nvGrpSpPr>
        <p:grpSpPr>
          <a:xfrm>
            <a:off x="5537800" y="718200"/>
            <a:ext cx="2902800" cy="1570275"/>
            <a:chOff x="5537800" y="718200"/>
            <a:chExt cx="2902800" cy="1570275"/>
          </a:xfrm>
        </p:grpSpPr>
        <p:sp>
          <p:nvSpPr>
            <p:cNvPr id="873" name="Shape 873"/>
            <p:cNvSpPr/>
            <p:nvPr/>
          </p:nvSpPr>
          <p:spPr>
            <a:xfrm>
              <a:off x="5537800" y="1377075"/>
              <a:ext cx="2902800" cy="911400"/>
            </a:xfrm>
            <a:prstGeom prst="rect">
              <a:avLst/>
            </a:prstGeom>
            <a:solidFill>
              <a:srgbClr val="FFA500">
                <a:alpha val="2231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74" name="Shape 874"/>
            <p:cNvGrpSpPr/>
            <p:nvPr/>
          </p:nvGrpSpPr>
          <p:grpSpPr>
            <a:xfrm>
              <a:off x="6989200" y="718200"/>
              <a:ext cx="1451400" cy="658800"/>
              <a:chOff x="6989200" y="718200"/>
              <a:chExt cx="1451400" cy="658800"/>
            </a:xfrm>
          </p:grpSpPr>
          <p:sp>
            <p:nvSpPr>
              <p:cNvPr id="875" name="Shape 875"/>
              <p:cNvSpPr txBox="1"/>
              <p:nvPr/>
            </p:nvSpPr>
            <p:spPr>
              <a:xfrm>
                <a:off x="7251700" y="718200"/>
                <a:ext cx="1188900" cy="34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container</a:t>
                </a:r>
                <a:endParaRPr>
                  <a:latin typeface="Source Code Pro"/>
                  <a:ea typeface="Source Code Pro"/>
                  <a:cs typeface="Source Code Pro"/>
                  <a:sym typeface="Source Code Pro"/>
                </a:endParaRPr>
              </a:p>
            </p:txBody>
          </p:sp>
          <p:cxnSp>
            <p:nvCxnSpPr>
              <p:cNvPr id="876" name="Shape 876"/>
              <p:cNvCxnSpPr>
                <a:stCxn id="875" idx="1"/>
                <a:endCxn id="873" idx="0"/>
              </p:cNvCxnSpPr>
              <p:nvPr/>
            </p:nvCxnSpPr>
            <p:spPr>
              <a:xfrm flipH="1">
                <a:off x="6989200" y="891600"/>
                <a:ext cx="262500" cy="485400"/>
              </a:xfrm>
              <a:prstGeom prst="curvedConnector2">
                <a:avLst/>
              </a:prstGeom>
              <a:noFill/>
              <a:ln cap="flat" cmpd="sng" w="9525">
                <a:solidFill>
                  <a:schemeClr val="dk2"/>
                </a:solidFill>
                <a:prstDash val="solid"/>
                <a:round/>
                <a:headEnd len="med" w="med" type="none"/>
                <a:tailEnd len="med" w="med" type="triangle"/>
              </a:ln>
            </p:spPr>
          </p:cxnSp>
        </p:grpSp>
      </p:grpSp>
      <p:grpSp>
        <p:nvGrpSpPr>
          <p:cNvPr id="877" name="Shape 877"/>
          <p:cNvGrpSpPr/>
          <p:nvPr/>
        </p:nvGrpSpPr>
        <p:grpSpPr>
          <a:xfrm>
            <a:off x="5681375" y="3060750"/>
            <a:ext cx="3156675" cy="1536100"/>
            <a:chOff x="5638700" y="359650"/>
            <a:chExt cx="3156675" cy="1536100"/>
          </a:xfrm>
        </p:grpSpPr>
        <p:sp>
          <p:nvSpPr>
            <p:cNvPr id="878" name="Shape 878"/>
            <p:cNvSpPr/>
            <p:nvPr/>
          </p:nvSpPr>
          <p:spPr>
            <a:xfrm>
              <a:off x="5638775" y="359650"/>
              <a:ext cx="3156600" cy="47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3"/>
                  </a:solidFill>
                  <a:latin typeface="Roboto"/>
                  <a:ea typeface="Roboto"/>
                  <a:cs typeface="Roboto"/>
                  <a:sym typeface="Roboto"/>
                </a:rPr>
                <a:t>Accessibility</a:t>
              </a:r>
              <a:endParaRPr>
                <a:solidFill>
                  <a:schemeClr val="accent3"/>
                </a:solidFill>
                <a:latin typeface="Roboto"/>
                <a:ea typeface="Roboto"/>
                <a:cs typeface="Roboto"/>
                <a:sym typeface="Roboto"/>
              </a:endParaRPr>
            </a:p>
          </p:txBody>
        </p:sp>
        <p:sp>
          <p:nvSpPr>
            <p:cNvPr id="879" name="Shape 879"/>
            <p:cNvSpPr/>
            <p:nvPr/>
          </p:nvSpPr>
          <p:spPr>
            <a:xfrm>
              <a:off x="5638700" y="829550"/>
              <a:ext cx="3156600" cy="106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Roboto"/>
                  <a:ea typeface="Roboto"/>
                  <a:cs typeface="Roboto"/>
                  <a:sym typeface="Roboto"/>
                </a:rPr>
                <a:t>Using </a:t>
              </a:r>
              <a:r>
                <a:rPr b="1" lang="en" sz="1200">
                  <a:solidFill>
                    <a:schemeClr val="accent5"/>
                  </a:solidFill>
                  <a:latin typeface="Roboto"/>
                  <a:ea typeface="Roboto"/>
                  <a:cs typeface="Roboto"/>
                  <a:sym typeface="Roboto"/>
                </a:rPr>
                <a:t>display: list-item</a:t>
              </a:r>
              <a:r>
                <a:rPr lang="en" sz="1200">
                  <a:latin typeface="Roboto"/>
                  <a:ea typeface="Roboto"/>
                  <a:cs typeface="Roboto"/>
                  <a:sym typeface="Roboto"/>
                </a:rPr>
                <a:t> instead of the HTML list tags will not identify the content as a list to screen readers. Semantic meaning is absent.</a:t>
              </a:r>
              <a:endParaRPr sz="1200">
                <a:latin typeface="Roboto"/>
                <a:ea typeface="Roboto"/>
                <a:cs typeface="Roboto"/>
                <a:sym typeface="Roboto"/>
              </a:endParaRPr>
            </a:p>
          </p:txBody>
        </p:sp>
        <p:sp>
          <p:nvSpPr>
            <p:cNvPr id="880" name="Shape 880"/>
            <p:cNvSpPr/>
            <p:nvPr/>
          </p:nvSpPr>
          <p:spPr>
            <a:xfrm>
              <a:off x="8380425" y="458650"/>
              <a:ext cx="287700" cy="273300"/>
            </a:xfrm>
            <a:prstGeom prst="star5">
              <a:avLst>
                <a:gd fmla="val 19098" name="adj"/>
                <a:gd fmla="val 105146" name="hf"/>
                <a:gd fmla="val 110557" name="vf"/>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1" name="Shape 881">
            <a:hlinkClick r:id="rId3"/>
          </p:cNvPr>
          <p:cNvSpPr/>
          <p:nvPr/>
        </p:nvSpPr>
        <p:spPr>
          <a:xfrm>
            <a:off x="0" y="5016500"/>
            <a:ext cx="6858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5" name="Shape 885"/>
        <p:cNvGrpSpPr/>
        <p:nvPr/>
      </p:nvGrpSpPr>
      <p:grpSpPr>
        <a:xfrm>
          <a:off x="0" y="0"/>
          <a:ext cx="0" cy="0"/>
          <a:chOff x="0" y="0"/>
          <a:chExt cx="0" cy="0"/>
        </a:xfrm>
      </p:grpSpPr>
      <p:sp>
        <p:nvSpPr>
          <p:cNvPr id="886" name="Shape 886"/>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887" name="Shape 88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Source Code Pro"/>
                <a:ea typeface="Source Code Pro"/>
                <a:cs typeface="Source Code Pro"/>
                <a:sym typeface="Source Code Pro"/>
              </a:rPr>
              <a:t>&lt;display-internal&gt;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Some layout models, such as table and ruby, have a complex internal structure, with several different roles that their children and descendants can fill. This section defines those "internal" display values, which only have meaning within that particular layout mode.</a:t>
            </a:r>
            <a:endParaRPr/>
          </a:p>
        </p:txBody>
      </p:sp>
      <p:sp>
        <p:nvSpPr>
          <p:cNvPr id="888" name="Shape 888"/>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b="1" lang="en">
                <a:solidFill>
                  <a:schemeClr val="accent5"/>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grpSp>
        <p:nvGrpSpPr>
          <p:cNvPr id="889" name="Shape 889"/>
          <p:cNvGrpSpPr/>
          <p:nvPr/>
        </p:nvGrpSpPr>
        <p:grpSpPr>
          <a:xfrm>
            <a:off x="6082375" y="382777"/>
            <a:ext cx="2684025" cy="2975700"/>
            <a:chOff x="6082375" y="382777"/>
            <a:chExt cx="2684025" cy="2975700"/>
          </a:xfrm>
        </p:grpSpPr>
        <p:cxnSp>
          <p:nvCxnSpPr>
            <p:cNvPr id="890" name="Shape 890"/>
            <p:cNvCxnSpPr/>
            <p:nvPr/>
          </p:nvCxnSpPr>
          <p:spPr>
            <a:xfrm>
              <a:off x="6082375" y="1895066"/>
              <a:ext cx="349800" cy="0"/>
            </a:xfrm>
            <a:prstGeom prst="straightConnector1">
              <a:avLst/>
            </a:prstGeom>
            <a:noFill/>
            <a:ln cap="flat" cmpd="sng" w="9525">
              <a:solidFill>
                <a:schemeClr val="accent5"/>
              </a:solidFill>
              <a:prstDash val="solid"/>
              <a:round/>
              <a:headEnd len="med" w="med" type="none"/>
              <a:tailEnd len="med" w="med" type="triangle"/>
            </a:ln>
          </p:spPr>
        </p:cxnSp>
        <p:sp>
          <p:nvSpPr>
            <p:cNvPr id="891" name="Shape 891"/>
            <p:cNvSpPr txBox="1"/>
            <p:nvPr/>
          </p:nvSpPr>
          <p:spPr>
            <a:xfrm>
              <a:off x="6373900" y="382777"/>
              <a:ext cx="2392500" cy="2975700"/>
            </a:xfrm>
            <a:prstGeom prst="rect">
              <a:avLst/>
            </a:prstGeom>
            <a:noFill/>
            <a:ln>
              <a:noFill/>
            </a:ln>
          </p:spPr>
          <p:txBody>
            <a:bodyPr anchorCtr="0" anchor="ctr" bIns="91425" lIns="91425" spcFirstLastPara="1" rIns="91425" wrap="square" tIns="91425">
              <a:noAutofit/>
            </a:bodyPr>
            <a:lstStyle/>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table-row-group</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table-header-group</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table-footer-group</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table-row</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table-cell</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table-column-group</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table-column</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table-caption</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ruby-base</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ruby-text</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ruby-base-container</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ruby-text-container</a:t>
              </a:r>
              <a:endParaRPr sz="1200">
                <a:solidFill>
                  <a:schemeClr val="accent5"/>
                </a:solidFill>
                <a:latin typeface="Source Code Pro"/>
                <a:ea typeface="Source Code Pro"/>
                <a:cs typeface="Source Code Pro"/>
                <a:sym typeface="Source Code Pro"/>
              </a:endParaRPr>
            </a:p>
          </p:txBody>
        </p:sp>
        <p:sp>
          <p:nvSpPr>
            <p:cNvPr id="892" name="Shape 892"/>
            <p:cNvSpPr/>
            <p:nvPr/>
          </p:nvSpPr>
          <p:spPr>
            <a:xfrm>
              <a:off x="6432175" y="526316"/>
              <a:ext cx="134400" cy="2737500"/>
            </a:xfrm>
            <a:prstGeom prst="leftBrace">
              <a:avLst>
                <a:gd fmla="val 8333"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grpSp>
      <p:grpSp>
        <p:nvGrpSpPr>
          <p:cNvPr id="893" name="Shape 893"/>
          <p:cNvGrpSpPr/>
          <p:nvPr/>
        </p:nvGrpSpPr>
        <p:grpSpPr>
          <a:xfrm>
            <a:off x="8820425" y="574250"/>
            <a:ext cx="187812" cy="2573100"/>
            <a:chOff x="8820425" y="574250"/>
            <a:chExt cx="187812" cy="2573100"/>
          </a:xfrm>
        </p:grpSpPr>
        <p:sp>
          <p:nvSpPr>
            <p:cNvPr id="894" name="Shape 894"/>
            <p:cNvSpPr/>
            <p:nvPr/>
          </p:nvSpPr>
          <p:spPr>
            <a:xfrm>
              <a:off x="8820437" y="574250"/>
              <a:ext cx="187800" cy="1678500"/>
            </a:xfrm>
            <a:prstGeom prst="rightBrace">
              <a:avLst>
                <a:gd fmla="val 8333" name="adj1"/>
                <a:gd fmla="val 50000" name="adj2"/>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5" name="Shape 895"/>
            <p:cNvSpPr/>
            <p:nvPr/>
          </p:nvSpPr>
          <p:spPr>
            <a:xfrm>
              <a:off x="8820425" y="2252750"/>
              <a:ext cx="187800" cy="894600"/>
            </a:xfrm>
            <a:prstGeom prst="rightBrace">
              <a:avLst>
                <a:gd fmla="val 8333" name="adj1"/>
                <a:gd fmla="val 50000" name="adj2"/>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6" name="Shape 896">
            <a:hlinkClick r:id="rId3"/>
          </p:cNvPr>
          <p:cNvSpPr/>
          <p:nvPr/>
        </p:nvSpPr>
        <p:spPr>
          <a:xfrm>
            <a:off x="0" y="5016500"/>
            <a:ext cx="7048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par>
                                <p:cTn fill="hold" nodeType="withEffect" presetClass="entr" presetID="2" presetSubtype="8">
                                  <p:stCondLst>
                                    <p:cond delay="0"/>
                                  </p:stCondLst>
                                  <p:childTnLst>
                                    <p:set>
                                      <p:cBhvr>
                                        <p:cTn dur="1" fill="hold">
                                          <p:stCondLst>
                                            <p:cond delay="0"/>
                                          </p:stCondLst>
                                        </p:cTn>
                                        <p:tgtEl>
                                          <p:spTgt spid="889"/>
                                        </p:tgtEl>
                                        <p:attrNameLst>
                                          <p:attrName>style.visibility</p:attrName>
                                        </p:attrNameLst>
                                      </p:cBhvr>
                                      <p:to>
                                        <p:strVal val="visible"/>
                                      </p:to>
                                    </p:set>
                                    <p:anim calcmode="lin" valueType="num">
                                      <p:cBhvr additive="base">
                                        <p:cTn dur="500"/>
                                        <p:tgtEl>
                                          <p:spTgt spid="88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0" name="Shape 900"/>
        <p:cNvGrpSpPr/>
        <p:nvPr/>
      </p:nvGrpSpPr>
      <p:grpSpPr>
        <a:xfrm>
          <a:off x="0" y="0"/>
          <a:ext cx="0" cy="0"/>
          <a:chOff x="0" y="0"/>
          <a:chExt cx="0" cy="0"/>
        </a:xfrm>
      </p:grpSpPr>
      <p:graphicFrame>
        <p:nvGraphicFramePr>
          <p:cNvPr id="901" name="Shape 901"/>
          <p:cNvGraphicFramePr/>
          <p:nvPr/>
        </p:nvGraphicFramePr>
        <p:xfrm>
          <a:off x="311700" y="545843"/>
          <a:ext cx="3000000" cy="3000000"/>
        </p:xfrm>
        <a:graphic>
          <a:graphicData uri="http://schemas.openxmlformats.org/drawingml/2006/table">
            <a:tbl>
              <a:tblPr>
                <a:noFill/>
                <a:tableStyleId>{186FE4AF-B970-4908-8613-0E9D817037FF}</a:tableStyleId>
              </a:tblPr>
              <a:tblGrid>
                <a:gridCol w="2838300"/>
                <a:gridCol w="2109750"/>
              </a:tblGrid>
              <a:tr h="381000">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Value</a:t>
                      </a:r>
                      <a:endParaRPr sz="1200">
                        <a:solidFill>
                          <a:srgbClr val="999999"/>
                        </a:solidFill>
                        <a:latin typeface="Roboto"/>
                        <a:ea typeface="Roboto"/>
                        <a:cs typeface="Roboto"/>
                        <a:sym typeface="Roboto"/>
                      </a:endParaRPr>
                    </a:p>
                  </a:txBody>
                  <a:tcPr marT="91425" marB="91425" marR="91425" marL="91425"/>
                </a:tc>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HTML Equivalent</a:t>
                      </a:r>
                      <a:endParaRPr sz="1200">
                        <a:solidFill>
                          <a:srgbClr val="999999"/>
                        </a:solidFill>
                        <a:latin typeface="Roboto"/>
                        <a:ea typeface="Roboto"/>
                        <a:cs typeface="Roboto"/>
                        <a:sym typeface="Roboto"/>
                      </a:endParaRPr>
                    </a:p>
                  </a:txBody>
                  <a:tcPr marT="91425" marB="91425" marR="91425" marL="91425"/>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table-row-group</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&lt;tbody&gt;</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table-header-group</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&lt;thead&gt;</a:t>
                      </a:r>
                      <a:endParaRPr>
                        <a:latin typeface="Source Code Pro"/>
                        <a:ea typeface="Source Code Pro"/>
                        <a:cs typeface="Source Code Pro"/>
                        <a:sym typeface="Source Code Pro"/>
                      </a:endParaRPr>
                    </a:p>
                  </a:txBody>
                  <a:tcPr marT="91425" marB="91425" marR="91425" marL="91425"/>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table-row</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&lt;tr&gt;</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table-cell</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&lt;td&gt;</a:t>
                      </a:r>
                      <a:endParaRPr>
                        <a:latin typeface="Source Code Pro"/>
                        <a:ea typeface="Source Code Pro"/>
                        <a:cs typeface="Source Code Pro"/>
                        <a:sym typeface="Source Code Pro"/>
                      </a:endParaRPr>
                    </a:p>
                  </a:txBody>
                  <a:tcPr marT="91425" marB="91425" marR="91425" marL="91425"/>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table-column-group</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&lt;colgroup&gt;</a:t>
                      </a:r>
                      <a:endParaRPr sz="1000">
                        <a:latin typeface="Roboto"/>
                        <a:ea typeface="Roboto"/>
                        <a:cs typeface="Roboto"/>
                        <a:sym typeface="Roboto"/>
                      </a:endParaRPr>
                    </a:p>
                  </a:txBody>
                  <a:tcPr marT="91425" marB="91425" marR="91425" marL="91425">
                    <a:solidFill>
                      <a:srgbClr val="FFA500">
                        <a:alpha val="14620"/>
                      </a:srgbClr>
                    </a:solidFill>
                  </a:tcPr>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table-column</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&lt;col&gt;</a:t>
                      </a:r>
                      <a:endParaRPr sz="1000">
                        <a:latin typeface="Roboto"/>
                        <a:ea typeface="Roboto"/>
                        <a:cs typeface="Roboto"/>
                        <a:sym typeface="Roboto"/>
                      </a:endParaRPr>
                    </a:p>
                  </a:txBody>
                  <a:tcPr marT="91425" marB="91425" marR="91425" marL="91425"/>
                </a:tc>
              </a:tr>
              <a:tr h="381000">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table-caption</a:t>
                      </a:r>
                      <a:endParaRPr>
                        <a:latin typeface="Source Code Pro"/>
                        <a:ea typeface="Source Code Pro"/>
                        <a:cs typeface="Source Code Pro"/>
                        <a:sym typeface="Source Code Pro"/>
                      </a:endParaRPr>
                    </a:p>
                  </a:txBody>
                  <a:tcPr marT="91425" marB="91425" marR="91425" marL="91425">
                    <a:lnB cap="flat" cmpd="sng" w="9525">
                      <a:solidFill>
                        <a:srgbClr val="9E9E9E"/>
                      </a:solidFill>
                      <a:prstDash val="solid"/>
                      <a:round/>
                      <a:headEnd len="sm" w="sm" type="none"/>
                      <a:tailEnd len="sm" w="sm" type="none"/>
                    </a:lnB>
                    <a:solidFill>
                      <a:srgbClr val="FFA500">
                        <a:alpha val="14620"/>
                      </a:srgbClr>
                    </a:solidFill>
                  </a:tcPr>
                </a:tc>
                <a:tc>
                  <a:txBody>
                    <a:bodyPr>
                      <a:noAutofit/>
                    </a:bodyPr>
                    <a:lstStyle/>
                    <a:p>
                      <a:pPr indent="0" lvl="0" marL="0">
                        <a:spcBef>
                          <a:spcPts val="0"/>
                        </a:spcBef>
                        <a:spcAft>
                          <a:spcPts val="0"/>
                        </a:spcAft>
                        <a:buNone/>
                      </a:pPr>
                      <a:r>
                        <a:rPr lang="en">
                          <a:latin typeface="Source Code Pro"/>
                          <a:ea typeface="Source Code Pro"/>
                          <a:cs typeface="Source Code Pro"/>
                          <a:sym typeface="Source Code Pro"/>
                        </a:rPr>
                        <a:t>&lt;caption&gt;</a:t>
                      </a:r>
                      <a:endParaRPr>
                        <a:latin typeface="Source Code Pro"/>
                        <a:ea typeface="Source Code Pro"/>
                        <a:cs typeface="Source Code Pro"/>
                        <a:sym typeface="Source Code Pro"/>
                      </a:endParaRPr>
                    </a:p>
                  </a:txBody>
                  <a:tcPr marT="91425" marB="91425" marR="91425" marL="91425">
                    <a:lnB cap="flat" cmpd="sng" w="9525">
                      <a:solidFill>
                        <a:srgbClr val="9E9E9E"/>
                      </a:solidFill>
                      <a:prstDash val="solid"/>
                      <a:round/>
                      <a:headEnd len="sm" w="sm" type="none"/>
                      <a:tailEnd len="sm" w="sm" type="none"/>
                    </a:lnB>
                    <a:solidFill>
                      <a:srgbClr val="FFA500">
                        <a:alpha val="14620"/>
                      </a:srgbClr>
                    </a:solidFill>
                  </a:tcPr>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table-footer-group</a:t>
                      </a:r>
                      <a:endParaRPr>
                        <a:latin typeface="Source Code Pro"/>
                        <a:ea typeface="Source Code Pro"/>
                        <a:cs typeface="Source Code Pro"/>
                        <a:sym typeface="Source Code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&lt;tfoot&gt;</a:t>
                      </a:r>
                      <a:endParaRPr>
                        <a:latin typeface="Source Code Pro"/>
                        <a:ea typeface="Source Code Pro"/>
                        <a:cs typeface="Source Code Pro"/>
                        <a:sym typeface="Source Code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bl>
          </a:graphicData>
        </a:graphic>
      </p:graphicFrame>
      <p:sp>
        <p:nvSpPr>
          <p:cNvPr id="902" name="Shape 902"/>
          <p:cNvSpPr txBox="1"/>
          <p:nvPr>
            <p:ph idx="1" type="body"/>
          </p:nvPr>
        </p:nvSpPr>
        <p:spPr>
          <a:xfrm>
            <a:off x="311700" y="4459761"/>
            <a:ext cx="7979400" cy="460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latin typeface="Source Code Pro"/>
                <a:ea typeface="Source Code Pro"/>
                <a:cs typeface="Source Code Pro"/>
                <a:sym typeface="Source Code Pro"/>
              </a:rPr>
              <a:t>display: table-______</a:t>
            </a:r>
            <a:endParaRPr sz="2400">
              <a:latin typeface="Source Code Pro"/>
              <a:ea typeface="Source Code Pro"/>
              <a:cs typeface="Source Code Pro"/>
              <a:sym typeface="Source Code Pro"/>
            </a:endParaRPr>
          </a:p>
        </p:txBody>
      </p:sp>
      <p:sp>
        <p:nvSpPr>
          <p:cNvPr id="903" name="Shape 903"/>
          <p:cNvSpPr/>
          <p:nvPr/>
        </p:nvSpPr>
        <p:spPr>
          <a:xfrm>
            <a:off x="6637136" y="926843"/>
            <a:ext cx="121500" cy="2746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4" name="Shape 904"/>
          <p:cNvSpPr txBox="1"/>
          <p:nvPr/>
        </p:nvSpPr>
        <p:spPr>
          <a:xfrm>
            <a:off x="6758636" y="2144393"/>
            <a:ext cx="2109300" cy="3231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1200">
                <a:latin typeface="Source Code Pro"/>
                <a:ea typeface="Source Code Pro"/>
                <a:cs typeface="Source Code Pro"/>
                <a:sym typeface="Source Code Pro"/>
              </a:rPr>
              <a:t>table-row-group</a:t>
            </a:r>
            <a:endParaRPr sz="1200">
              <a:latin typeface="Source Code Pro"/>
              <a:ea typeface="Source Code Pro"/>
              <a:cs typeface="Source Code Pro"/>
              <a:sym typeface="Source Code Pro"/>
            </a:endParaRPr>
          </a:p>
        </p:txBody>
      </p:sp>
      <p:sp>
        <p:nvSpPr>
          <p:cNvPr id="905" name="Shape 905"/>
          <p:cNvSpPr/>
          <p:nvPr/>
        </p:nvSpPr>
        <p:spPr>
          <a:xfrm>
            <a:off x="6637136" y="545843"/>
            <a:ext cx="121500" cy="3810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6" name="Shape 906"/>
          <p:cNvSpPr txBox="1"/>
          <p:nvPr/>
        </p:nvSpPr>
        <p:spPr>
          <a:xfrm>
            <a:off x="6758636" y="574793"/>
            <a:ext cx="2109300" cy="32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table-header-group</a:t>
            </a:r>
            <a:endParaRPr sz="1200">
              <a:latin typeface="Source Code Pro"/>
              <a:ea typeface="Source Code Pro"/>
              <a:cs typeface="Source Code Pro"/>
              <a:sym typeface="Source Code Pro"/>
            </a:endParaRPr>
          </a:p>
        </p:txBody>
      </p:sp>
      <p:sp>
        <p:nvSpPr>
          <p:cNvPr id="907" name="Shape 907"/>
          <p:cNvSpPr/>
          <p:nvPr/>
        </p:nvSpPr>
        <p:spPr>
          <a:xfrm>
            <a:off x="6637136" y="3685043"/>
            <a:ext cx="121500" cy="3810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8" name="Shape 908"/>
          <p:cNvSpPr txBox="1"/>
          <p:nvPr/>
        </p:nvSpPr>
        <p:spPr>
          <a:xfrm>
            <a:off x="6758636" y="3713993"/>
            <a:ext cx="2109300" cy="32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table-footer-group</a:t>
            </a:r>
            <a:endParaRPr sz="1200">
              <a:latin typeface="Source Code Pro"/>
              <a:ea typeface="Source Code Pro"/>
              <a:cs typeface="Source Code Pro"/>
              <a:sym typeface="Source Code Pro"/>
            </a:endParaRPr>
          </a:p>
        </p:txBody>
      </p:sp>
      <p:sp>
        <p:nvSpPr>
          <p:cNvPr id="909" name="Shape 909"/>
          <p:cNvSpPr txBox="1"/>
          <p:nvPr/>
        </p:nvSpPr>
        <p:spPr>
          <a:xfrm>
            <a:off x="5451886" y="1711643"/>
            <a:ext cx="1167600" cy="381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table-row</a:t>
            </a:r>
            <a:endParaRPr sz="1200">
              <a:latin typeface="Source Code Pro"/>
              <a:ea typeface="Source Code Pro"/>
              <a:cs typeface="Source Code Pro"/>
              <a:sym typeface="Source Code Pro"/>
            </a:endParaRPr>
          </a:p>
        </p:txBody>
      </p:sp>
      <p:sp>
        <p:nvSpPr>
          <p:cNvPr id="910" name="Shape 910"/>
          <p:cNvSpPr/>
          <p:nvPr/>
        </p:nvSpPr>
        <p:spPr>
          <a:xfrm>
            <a:off x="5286225" y="1722687"/>
            <a:ext cx="121500" cy="3810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1" name="Shape 911"/>
          <p:cNvSpPr txBox="1"/>
          <p:nvPr/>
        </p:nvSpPr>
        <p:spPr>
          <a:xfrm>
            <a:off x="5451901" y="2115443"/>
            <a:ext cx="1284600" cy="381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table-cell</a:t>
            </a:r>
            <a:endParaRPr sz="1200">
              <a:latin typeface="Source Code Pro"/>
              <a:ea typeface="Source Code Pro"/>
              <a:cs typeface="Source Code Pro"/>
              <a:sym typeface="Source Code Pro"/>
            </a:endParaRPr>
          </a:p>
        </p:txBody>
      </p:sp>
      <p:cxnSp>
        <p:nvCxnSpPr>
          <p:cNvPr id="912" name="Shape 912"/>
          <p:cNvCxnSpPr>
            <a:stCxn id="911" idx="1"/>
          </p:cNvCxnSpPr>
          <p:nvPr/>
        </p:nvCxnSpPr>
        <p:spPr>
          <a:xfrm rot="10800000">
            <a:off x="4759801" y="2305943"/>
            <a:ext cx="692100" cy="0"/>
          </a:xfrm>
          <a:prstGeom prst="straightConnector1">
            <a:avLst/>
          </a:prstGeom>
          <a:noFill/>
          <a:ln cap="flat" cmpd="sng" w="9525">
            <a:solidFill>
              <a:schemeClr val="dk2"/>
            </a:solidFill>
            <a:prstDash val="solid"/>
            <a:round/>
            <a:headEnd len="med" w="med" type="none"/>
            <a:tailEnd len="med" w="med" type="triangle"/>
          </a:ln>
        </p:spPr>
      </p:cxnSp>
      <p:sp>
        <p:nvSpPr>
          <p:cNvPr id="913" name="Shape 913"/>
          <p:cNvSpPr txBox="1"/>
          <p:nvPr/>
        </p:nvSpPr>
        <p:spPr>
          <a:xfrm>
            <a:off x="309225" y="222750"/>
            <a:ext cx="4948200" cy="3231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1200">
                <a:latin typeface="Roboto"/>
                <a:ea typeface="Roboto"/>
                <a:cs typeface="Roboto"/>
                <a:sym typeface="Roboto"/>
              </a:rPr>
              <a:t>CSS display-internal properties and their HTML equivalents</a:t>
            </a:r>
            <a:endParaRPr sz="1200">
              <a:latin typeface="Roboto"/>
              <a:ea typeface="Roboto"/>
              <a:cs typeface="Roboto"/>
              <a:sym typeface="Roboto"/>
            </a:endParaRPr>
          </a:p>
        </p:txBody>
      </p:sp>
      <p:sp>
        <p:nvSpPr>
          <p:cNvPr id="914" name="Shape 914"/>
          <p:cNvSpPr txBox="1"/>
          <p:nvPr/>
        </p:nvSpPr>
        <p:spPr>
          <a:xfrm>
            <a:off x="5451900" y="193800"/>
            <a:ext cx="1527600" cy="381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table-caption</a:t>
            </a:r>
            <a:endParaRPr sz="1200">
              <a:latin typeface="Source Code Pro"/>
              <a:ea typeface="Source Code Pro"/>
              <a:cs typeface="Source Code Pro"/>
              <a:sym typeface="Source Code Pro"/>
            </a:endParaRPr>
          </a:p>
        </p:txBody>
      </p:sp>
      <p:cxnSp>
        <p:nvCxnSpPr>
          <p:cNvPr id="915" name="Shape 915"/>
          <p:cNvCxnSpPr>
            <a:stCxn id="914" idx="1"/>
          </p:cNvCxnSpPr>
          <p:nvPr/>
        </p:nvCxnSpPr>
        <p:spPr>
          <a:xfrm rot="10800000">
            <a:off x="4936500" y="384300"/>
            <a:ext cx="515400" cy="0"/>
          </a:xfrm>
          <a:prstGeom prst="straightConnector1">
            <a:avLst/>
          </a:prstGeom>
          <a:noFill/>
          <a:ln cap="flat" cmpd="sng" w="9525">
            <a:solidFill>
              <a:schemeClr val="dk2"/>
            </a:solidFill>
            <a:prstDash val="solid"/>
            <a:round/>
            <a:headEnd len="med" w="med" type="none"/>
            <a:tailEnd len="med" w="med" type="triangle"/>
          </a:ln>
        </p:spPr>
      </p:cxnSp>
      <p:sp>
        <p:nvSpPr>
          <p:cNvPr id="916" name="Shape 916">
            <a:hlinkClick r:id="rId3"/>
          </p:cNvPr>
          <p:cNvSpPr/>
          <p:nvPr/>
        </p:nvSpPr>
        <p:spPr>
          <a:xfrm>
            <a:off x="0" y="5016500"/>
            <a:ext cx="7239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11700" y="2559188"/>
            <a:ext cx="3127500" cy="128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Cascading Style Sheets</a:t>
            </a:r>
            <a:endParaRPr sz="1600"/>
          </a:p>
          <a:p>
            <a:pPr indent="0" lvl="0" marL="0" rtl="0" algn="ctr">
              <a:spcBef>
                <a:spcPts val="1600"/>
              </a:spcBef>
              <a:spcAft>
                <a:spcPts val="1600"/>
              </a:spcAft>
              <a:buNone/>
            </a:pPr>
            <a:r>
              <a:rPr lang="en" sz="1600"/>
              <a:t>Since 1994</a:t>
            </a:r>
            <a:endParaRPr/>
          </a:p>
        </p:txBody>
      </p:sp>
      <p:sp>
        <p:nvSpPr>
          <p:cNvPr id="138" name="Shape 138"/>
          <p:cNvSpPr txBox="1"/>
          <p:nvPr/>
        </p:nvSpPr>
        <p:spPr>
          <a:xfrm>
            <a:off x="4111900" y="4688650"/>
            <a:ext cx="4852200" cy="3477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 sz="800">
                <a:latin typeface="Roboto"/>
                <a:ea typeface="Roboto"/>
                <a:cs typeface="Roboto"/>
                <a:sym typeface="Roboto"/>
              </a:rPr>
              <a:t>By Krauss - Own work, CC BY-SA 4.0, https://commons.wikimedia.org/w/index.php?curid=44954967</a:t>
            </a:r>
            <a:endParaRPr sz="800">
              <a:latin typeface="Roboto"/>
              <a:ea typeface="Roboto"/>
              <a:cs typeface="Roboto"/>
              <a:sym typeface="Roboto"/>
            </a:endParaRPr>
          </a:p>
        </p:txBody>
      </p:sp>
      <p:pic>
        <p:nvPicPr>
          <p:cNvPr id="139" name="Shape 139"/>
          <p:cNvPicPr preferRelativeResize="0"/>
          <p:nvPr/>
        </p:nvPicPr>
        <p:blipFill>
          <a:blip r:embed="rId3">
            <a:alphaModFix amt="17000"/>
          </a:blip>
          <a:stretch>
            <a:fillRect/>
          </a:stretch>
        </p:blipFill>
        <p:spPr>
          <a:xfrm>
            <a:off x="922950" y="493700"/>
            <a:ext cx="1905000" cy="1724000"/>
          </a:xfrm>
          <a:prstGeom prst="rect">
            <a:avLst/>
          </a:prstGeom>
          <a:noFill/>
          <a:ln>
            <a:noFill/>
          </a:ln>
        </p:spPr>
      </p:pic>
      <p:pic>
        <p:nvPicPr>
          <p:cNvPr id="140" name="Shape 140"/>
          <p:cNvPicPr preferRelativeResize="0"/>
          <p:nvPr/>
        </p:nvPicPr>
        <p:blipFill>
          <a:blip r:embed="rId4">
            <a:alphaModFix/>
          </a:blip>
          <a:stretch>
            <a:fillRect/>
          </a:stretch>
        </p:blipFill>
        <p:spPr>
          <a:xfrm>
            <a:off x="4339724" y="152400"/>
            <a:ext cx="4396560" cy="4383853"/>
          </a:xfrm>
          <a:prstGeom prst="rect">
            <a:avLst/>
          </a:prstGeom>
          <a:noFill/>
          <a:ln>
            <a:noFill/>
          </a:ln>
        </p:spPr>
      </p:pic>
      <p:sp>
        <p:nvSpPr>
          <p:cNvPr id="141" name="Shape 141"/>
          <p:cNvSpPr/>
          <p:nvPr/>
        </p:nvSpPr>
        <p:spPr>
          <a:xfrm>
            <a:off x="205025" y="4195425"/>
            <a:ext cx="172200" cy="172200"/>
          </a:xfrm>
          <a:prstGeom prst="ellipse">
            <a:avLst/>
          </a:prstGeom>
          <a:solidFill>
            <a:srgbClr val="78A53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nvSpPr>
        <p:spPr>
          <a:xfrm>
            <a:off x="434800" y="4107675"/>
            <a:ext cx="1385700" cy="34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FFFFFF"/>
                </a:solidFill>
                <a:latin typeface="Roboto"/>
                <a:ea typeface="Roboto"/>
                <a:cs typeface="Roboto"/>
                <a:sym typeface="Roboto"/>
              </a:rPr>
              <a:t>Recommendation</a:t>
            </a:r>
            <a:endParaRPr sz="1000">
              <a:solidFill>
                <a:srgbClr val="FFFFFF"/>
              </a:solidFill>
              <a:latin typeface="Roboto"/>
              <a:ea typeface="Roboto"/>
              <a:cs typeface="Roboto"/>
              <a:sym typeface="Roboto"/>
            </a:endParaRPr>
          </a:p>
        </p:txBody>
      </p:sp>
      <p:sp>
        <p:nvSpPr>
          <p:cNvPr id="143" name="Shape 143"/>
          <p:cNvSpPr/>
          <p:nvPr/>
        </p:nvSpPr>
        <p:spPr>
          <a:xfrm>
            <a:off x="205025" y="4490683"/>
            <a:ext cx="172200" cy="172200"/>
          </a:xfrm>
          <a:prstGeom prst="ellipse">
            <a:avLst/>
          </a:prstGeom>
          <a:solidFill>
            <a:srgbClr val="7C7C1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44" name="Shape 144"/>
          <p:cNvSpPr txBox="1"/>
          <p:nvPr/>
        </p:nvSpPr>
        <p:spPr>
          <a:xfrm>
            <a:off x="434800" y="4407650"/>
            <a:ext cx="1804200" cy="3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Roboto"/>
                <a:ea typeface="Roboto"/>
                <a:cs typeface="Roboto"/>
                <a:sym typeface="Roboto"/>
              </a:rPr>
              <a:t>Candidate Recommendation</a:t>
            </a:r>
            <a:endParaRPr sz="1000">
              <a:solidFill>
                <a:srgbClr val="FFFFFF"/>
              </a:solidFill>
              <a:latin typeface="Roboto"/>
              <a:ea typeface="Roboto"/>
              <a:cs typeface="Roboto"/>
              <a:sym typeface="Roboto"/>
            </a:endParaRPr>
          </a:p>
        </p:txBody>
      </p:sp>
      <p:sp>
        <p:nvSpPr>
          <p:cNvPr id="145" name="Shape 145"/>
          <p:cNvSpPr/>
          <p:nvPr/>
        </p:nvSpPr>
        <p:spPr>
          <a:xfrm>
            <a:off x="205025" y="4776400"/>
            <a:ext cx="172200" cy="172200"/>
          </a:xfrm>
          <a:prstGeom prst="ellipse">
            <a:avLst/>
          </a:prstGeom>
          <a:solidFill>
            <a:srgbClr val="EA1A2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46" name="Shape 146"/>
          <p:cNvSpPr txBox="1"/>
          <p:nvPr/>
        </p:nvSpPr>
        <p:spPr>
          <a:xfrm>
            <a:off x="434800" y="4688650"/>
            <a:ext cx="1385700" cy="3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Roboto"/>
                <a:ea typeface="Roboto"/>
                <a:cs typeface="Roboto"/>
                <a:sym typeface="Roboto"/>
              </a:rPr>
              <a:t>Working Draft</a:t>
            </a:r>
            <a:endParaRPr sz="1000">
              <a:solidFill>
                <a:srgbClr val="FFFFFF"/>
              </a:solidFill>
              <a:latin typeface="Roboto"/>
              <a:ea typeface="Roboto"/>
              <a:cs typeface="Roboto"/>
              <a:sym typeface="Roboto"/>
            </a:endParaRPr>
          </a:p>
        </p:txBody>
      </p:sp>
      <p:sp>
        <p:nvSpPr>
          <p:cNvPr id="147" name="Shape 147">
            <a:hlinkClick r:id="rId5"/>
          </p:cNvPr>
          <p:cNvSpPr/>
          <p:nvPr/>
        </p:nvSpPr>
        <p:spPr>
          <a:xfrm>
            <a:off x="0" y="5016500"/>
            <a:ext cx="571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Shape 921"/>
          <p:cNvSpPr txBox="1"/>
          <p:nvPr>
            <p:ph idx="1" type="body"/>
          </p:nvPr>
        </p:nvSpPr>
        <p:spPr>
          <a:xfrm>
            <a:off x="311700" y="4459761"/>
            <a:ext cx="7979400" cy="460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400">
                <a:latin typeface="Source Code Pro"/>
                <a:ea typeface="Source Code Pro"/>
                <a:cs typeface="Source Code Pro"/>
                <a:sym typeface="Source Code Pro"/>
              </a:rPr>
              <a:t>display: ruby-______</a:t>
            </a:r>
            <a:endParaRPr sz="2400">
              <a:latin typeface="Source Code Pro"/>
              <a:ea typeface="Source Code Pro"/>
              <a:cs typeface="Source Code Pro"/>
              <a:sym typeface="Source Code Pro"/>
            </a:endParaRPr>
          </a:p>
        </p:txBody>
      </p:sp>
      <p:graphicFrame>
        <p:nvGraphicFramePr>
          <p:cNvPr id="922" name="Shape 922"/>
          <p:cNvGraphicFramePr/>
          <p:nvPr/>
        </p:nvGraphicFramePr>
        <p:xfrm>
          <a:off x="311725" y="363625"/>
          <a:ext cx="3000000" cy="3000000"/>
        </p:xfrm>
        <a:graphic>
          <a:graphicData uri="http://schemas.openxmlformats.org/drawingml/2006/table">
            <a:tbl>
              <a:tblPr>
                <a:noFill/>
                <a:tableStyleId>{186FE4AF-B970-4908-8613-0E9D817037FF}</a:tableStyleId>
              </a:tblPr>
              <a:tblGrid>
                <a:gridCol w="2229225"/>
                <a:gridCol w="1080550"/>
                <a:gridCol w="5210825"/>
              </a:tblGrid>
              <a:tr h="381000">
                <a:tc>
                  <a:txBody>
                    <a:bodyPr>
                      <a:noAutofit/>
                    </a:bodyPr>
                    <a:lstStyle/>
                    <a:p>
                      <a:pPr indent="0" lvl="0" marL="0" rtl="0">
                        <a:spcBef>
                          <a:spcPts val="0"/>
                        </a:spcBef>
                        <a:spcAft>
                          <a:spcPts val="0"/>
                        </a:spcAft>
                        <a:buNone/>
                      </a:pPr>
                      <a:r>
                        <a:rPr lang="en" sz="1200">
                          <a:solidFill>
                            <a:srgbClr val="999999"/>
                          </a:solidFill>
                          <a:latin typeface="Roboto"/>
                          <a:ea typeface="Roboto"/>
                          <a:cs typeface="Roboto"/>
                          <a:sym typeface="Roboto"/>
                        </a:rPr>
                        <a:t>Value</a:t>
                      </a:r>
                      <a:endParaRPr sz="1200">
                        <a:solidFill>
                          <a:srgbClr val="999999"/>
                        </a:solidFill>
                        <a:latin typeface="Roboto"/>
                        <a:ea typeface="Roboto"/>
                        <a:cs typeface="Roboto"/>
                        <a:sym typeface="Roboto"/>
                      </a:endParaRPr>
                    </a:p>
                  </a:txBody>
                  <a:tcPr marT="91425" marB="91425" marR="91425" marL="91425"/>
                </a:tc>
                <a:tc>
                  <a:txBody>
                    <a:bodyPr>
                      <a:noAutofit/>
                    </a:bodyPr>
                    <a:lstStyle/>
                    <a:p>
                      <a:pPr indent="0" lvl="0" marL="0" rtl="0">
                        <a:spcBef>
                          <a:spcPts val="0"/>
                        </a:spcBef>
                        <a:spcAft>
                          <a:spcPts val="0"/>
                        </a:spcAft>
                        <a:buNone/>
                      </a:pPr>
                      <a:r>
                        <a:rPr lang="en" sz="1200">
                          <a:solidFill>
                            <a:srgbClr val="999999"/>
                          </a:solidFill>
                          <a:latin typeface="Roboto"/>
                          <a:ea typeface="Roboto"/>
                          <a:cs typeface="Roboto"/>
                          <a:sym typeface="Roboto"/>
                        </a:rPr>
                        <a:t>HTML Equivalent</a:t>
                      </a:r>
                      <a:endParaRPr sz="1200">
                        <a:solidFill>
                          <a:srgbClr val="999999"/>
                        </a:solidFill>
                        <a:latin typeface="Roboto"/>
                        <a:ea typeface="Roboto"/>
                        <a:cs typeface="Roboto"/>
                        <a:sym typeface="Roboto"/>
                      </a:endParaRPr>
                    </a:p>
                  </a:txBody>
                  <a:tcPr marT="91425" marB="91425" marR="91425" marL="91425"/>
                </a:tc>
                <a:tc>
                  <a:txBody>
                    <a:bodyPr>
                      <a:noAutofit/>
                    </a:bodyPr>
                    <a:lstStyle/>
                    <a:p>
                      <a:pPr indent="0" lvl="0" marL="0" rtl="0">
                        <a:spcBef>
                          <a:spcPts val="0"/>
                        </a:spcBef>
                        <a:spcAft>
                          <a:spcPts val="0"/>
                        </a:spcAft>
                        <a:buNone/>
                      </a:pPr>
                      <a:r>
                        <a:rPr lang="en" sz="1200">
                          <a:solidFill>
                            <a:srgbClr val="999999"/>
                          </a:solidFill>
                          <a:latin typeface="Roboto"/>
                          <a:ea typeface="Roboto"/>
                          <a:cs typeface="Roboto"/>
                          <a:sym typeface="Roboto"/>
                        </a:rPr>
                        <a:t>Description</a:t>
                      </a:r>
                      <a:endParaRPr sz="1200">
                        <a:solidFill>
                          <a:srgbClr val="999999"/>
                        </a:solidFill>
                        <a:latin typeface="Roboto"/>
                        <a:ea typeface="Roboto"/>
                        <a:cs typeface="Roboto"/>
                        <a:sym typeface="Roboto"/>
                      </a:endParaRPr>
                    </a:p>
                  </a:txBody>
                  <a:tcPr marT="91425" marB="91425" marR="91425" marL="91425"/>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base</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&lt;rb&gt;</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rtl="0">
                        <a:spcBef>
                          <a:spcPts val="0"/>
                        </a:spcBef>
                        <a:spcAft>
                          <a:spcPts val="0"/>
                        </a:spcAft>
                        <a:buNone/>
                      </a:pPr>
                      <a:r>
                        <a:rPr lang="en">
                          <a:latin typeface="Roboto"/>
                          <a:ea typeface="Roboto"/>
                          <a:cs typeface="Roboto"/>
                          <a:sym typeface="Roboto"/>
                        </a:rPr>
                        <a:t>Base test</a:t>
                      </a:r>
                      <a:endParaRPr>
                        <a:latin typeface="Roboto"/>
                        <a:ea typeface="Roboto"/>
                        <a:cs typeface="Roboto"/>
                        <a:sym typeface="Roboto"/>
                      </a:endParaRPr>
                    </a:p>
                  </a:txBody>
                  <a:tcPr marT="91425" marB="91425" marR="91425" marL="91425">
                    <a:solidFill>
                      <a:srgbClr val="FFA500">
                        <a:alpha val="14620"/>
                      </a:srgbClr>
                    </a:solidFill>
                  </a:tcPr>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text</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&lt;rt&gt;</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rtl="0">
                        <a:spcBef>
                          <a:spcPts val="0"/>
                        </a:spcBef>
                        <a:spcAft>
                          <a:spcPts val="0"/>
                        </a:spcAft>
                        <a:buNone/>
                      </a:pPr>
                      <a:r>
                        <a:rPr lang="en">
                          <a:solidFill>
                            <a:srgbClr val="333333"/>
                          </a:solidFill>
                          <a:highlight>
                            <a:srgbClr val="FFFFFF"/>
                          </a:highlight>
                          <a:latin typeface="Roboto"/>
                          <a:ea typeface="Roboto"/>
                          <a:cs typeface="Roboto"/>
                          <a:sym typeface="Roboto"/>
                        </a:rPr>
                        <a:t>Used to provide pronunciation, translation, or transliteration information for East Asian typography.</a:t>
                      </a:r>
                      <a:endParaRPr>
                        <a:latin typeface="Roboto"/>
                        <a:ea typeface="Roboto"/>
                        <a:cs typeface="Roboto"/>
                        <a:sym typeface="Roboto"/>
                      </a:endParaRPr>
                    </a:p>
                  </a:txBody>
                  <a:tcPr marT="91425" marB="91425" marR="91425" marL="91425"/>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ruby-base-container</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&lt;rbc&gt;</a:t>
                      </a:r>
                      <a:endParaRPr>
                        <a:latin typeface="Source Code Pro"/>
                        <a:ea typeface="Source Code Pro"/>
                        <a:cs typeface="Source Code Pro"/>
                        <a:sym typeface="Source Code Pro"/>
                      </a:endParaRPr>
                    </a:p>
                  </a:txBody>
                  <a:tcPr marT="91425" marB="91425" marR="91425" marL="91425">
                    <a:solidFill>
                      <a:srgbClr val="FFA500">
                        <a:alpha val="14620"/>
                      </a:srgbClr>
                    </a:solidFill>
                  </a:tcPr>
                </a:tc>
                <a:tc>
                  <a:txBody>
                    <a:bodyPr>
                      <a:noAutofit/>
                    </a:bodyPr>
                    <a:lstStyle/>
                    <a:p>
                      <a:pPr indent="0" lvl="0" marL="0" rtl="0">
                        <a:spcBef>
                          <a:spcPts val="0"/>
                        </a:spcBef>
                        <a:spcAft>
                          <a:spcPts val="0"/>
                        </a:spcAft>
                        <a:buNone/>
                      </a:pPr>
                      <a:r>
                        <a:rPr lang="en">
                          <a:latin typeface="Roboto"/>
                          <a:ea typeface="Roboto"/>
                          <a:cs typeface="Roboto"/>
                          <a:sym typeface="Roboto"/>
                        </a:rPr>
                        <a:t>Wraps &lt;rb&gt; elements</a:t>
                      </a:r>
                      <a:endParaRPr>
                        <a:latin typeface="Roboto"/>
                        <a:ea typeface="Roboto"/>
                        <a:cs typeface="Roboto"/>
                        <a:sym typeface="Roboto"/>
                      </a:endParaRPr>
                    </a:p>
                  </a:txBody>
                  <a:tcPr marT="91425" marB="91425" marR="91425" marL="91425">
                    <a:solidFill>
                      <a:srgbClr val="FFA500">
                        <a:alpha val="14620"/>
                      </a:srgbClr>
                    </a:solidFill>
                  </a:tcPr>
                </a:tc>
              </a:tr>
              <a:tr h="381000">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ruby-text-container</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rtl="0">
                        <a:spcBef>
                          <a:spcPts val="0"/>
                        </a:spcBef>
                        <a:spcAft>
                          <a:spcPts val="0"/>
                        </a:spcAft>
                        <a:buNone/>
                      </a:pPr>
                      <a:r>
                        <a:rPr lang="en">
                          <a:latin typeface="Source Code Pro"/>
                          <a:ea typeface="Source Code Pro"/>
                          <a:cs typeface="Source Code Pro"/>
                          <a:sym typeface="Source Code Pro"/>
                        </a:rPr>
                        <a:t>&lt;rtc&gt;</a:t>
                      </a:r>
                      <a:endParaRPr>
                        <a:latin typeface="Source Code Pro"/>
                        <a:ea typeface="Source Code Pro"/>
                        <a:cs typeface="Source Code Pro"/>
                        <a:sym typeface="Source Code Pro"/>
                      </a:endParaRPr>
                    </a:p>
                  </a:txBody>
                  <a:tcPr marT="91425" marB="91425" marR="91425" marL="91425"/>
                </a:tc>
                <a:tc>
                  <a:txBody>
                    <a:bodyPr>
                      <a:noAutofit/>
                    </a:bodyPr>
                    <a:lstStyle/>
                    <a:p>
                      <a:pPr indent="0" lvl="0" marL="0" rtl="0">
                        <a:spcBef>
                          <a:spcPts val="0"/>
                        </a:spcBef>
                        <a:spcAft>
                          <a:spcPts val="0"/>
                        </a:spcAft>
                        <a:buNone/>
                      </a:pPr>
                      <a:r>
                        <a:rPr lang="en">
                          <a:latin typeface="Roboto"/>
                          <a:ea typeface="Roboto"/>
                          <a:cs typeface="Roboto"/>
                          <a:sym typeface="Roboto"/>
                        </a:rPr>
                        <a:t>Wraps &lt;rt&gt; elements</a:t>
                      </a:r>
                      <a:endParaRPr>
                        <a:latin typeface="Roboto"/>
                        <a:ea typeface="Roboto"/>
                        <a:cs typeface="Roboto"/>
                        <a:sym typeface="Roboto"/>
                      </a:endParaRPr>
                    </a:p>
                  </a:txBody>
                  <a:tcPr marT="91425" marB="91425" marR="91425" marL="91425"/>
                </a:tc>
              </a:tr>
            </a:tbl>
          </a:graphicData>
        </a:graphic>
      </p:graphicFrame>
      <p:sp>
        <p:nvSpPr>
          <p:cNvPr id="923" name="Shape 923"/>
          <p:cNvSpPr txBox="1"/>
          <p:nvPr/>
        </p:nvSpPr>
        <p:spPr>
          <a:xfrm>
            <a:off x="3620758" y="3017943"/>
            <a:ext cx="2109300" cy="32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ruby-text-container</a:t>
            </a:r>
            <a:endParaRPr sz="1200">
              <a:latin typeface="Source Code Pro"/>
              <a:ea typeface="Source Code Pro"/>
              <a:cs typeface="Source Code Pro"/>
              <a:sym typeface="Source Code Pro"/>
            </a:endParaRPr>
          </a:p>
        </p:txBody>
      </p:sp>
      <p:sp>
        <p:nvSpPr>
          <p:cNvPr id="924" name="Shape 924"/>
          <p:cNvSpPr txBox="1"/>
          <p:nvPr/>
        </p:nvSpPr>
        <p:spPr>
          <a:xfrm>
            <a:off x="3620758" y="3816211"/>
            <a:ext cx="2109300" cy="32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ruby-base</a:t>
            </a:r>
            <a:endParaRPr sz="1200">
              <a:latin typeface="Source Code Pro"/>
              <a:ea typeface="Source Code Pro"/>
              <a:cs typeface="Source Code Pro"/>
              <a:sym typeface="Source Code Pro"/>
            </a:endParaRPr>
          </a:p>
        </p:txBody>
      </p:sp>
      <p:sp>
        <p:nvSpPr>
          <p:cNvPr id="925" name="Shape 925"/>
          <p:cNvSpPr txBox="1"/>
          <p:nvPr/>
        </p:nvSpPr>
        <p:spPr>
          <a:xfrm>
            <a:off x="3620758" y="3439893"/>
            <a:ext cx="2109300" cy="32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latin typeface="Source Code Pro"/>
                <a:ea typeface="Source Code Pro"/>
                <a:cs typeface="Source Code Pro"/>
                <a:sym typeface="Source Code Pro"/>
              </a:rPr>
              <a:t>ruby-text</a:t>
            </a:r>
            <a:endParaRPr sz="1200">
              <a:latin typeface="Source Code Pro"/>
              <a:ea typeface="Source Code Pro"/>
              <a:cs typeface="Source Code Pro"/>
              <a:sym typeface="Source Code Pro"/>
            </a:endParaRPr>
          </a:p>
        </p:txBody>
      </p:sp>
      <p:cxnSp>
        <p:nvCxnSpPr>
          <p:cNvPr id="926" name="Shape 926"/>
          <p:cNvCxnSpPr/>
          <p:nvPr/>
        </p:nvCxnSpPr>
        <p:spPr>
          <a:xfrm rot="10800000">
            <a:off x="3067558" y="3616658"/>
            <a:ext cx="553200" cy="0"/>
          </a:xfrm>
          <a:prstGeom prst="straightConnector1">
            <a:avLst/>
          </a:prstGeom>
          <a:noFill/>
          <a:ln cap="flat" cmpd="sng" w="9525">
            <a:solidFill>
              <a:schemeClr val="dk2"/>
            </a:solidFill>
            <a:prstDash val="solid"/>
            <a:round/>
            <a:headEnd len="med" w="med" type="none"/>
            <a:tailEnd len="med" w="med" type="triangle"/>
          </a:ln>
        </p:spPr>
      </p:cxnSp>
      <p:cxnSp>
        <p:nvCxnSpPr>
          <p:cNvPr id="927" name="Shape 927"/>
          <p:cNvCxnSpPr/>
          <p:nvPr/>
        </p:nvCxnSpPr>
        <p:spPr>
          <a:xfrm rot="10800000">
            <a:off x="3067558" y="3985368"/>
            <a:ext cx="553200" cy="0"/>
          </a:xfrm>
          <a:prstGeom prst="straightConnector1">
            <a:avLst/>
          </a:prstGeom>
          <a:noFill/>
          <a:ln cap="flat" cmpd="sng" w="9525">
            <a:solidFill>
              <a:schemeClr val="dk2"/>
            </a:solidFill>
            <a:prstDash val="solid"/>
            <a:round/>
            <a:headEnd len="med" w="med" type="none"/>
            <a:tailEnd len="med" w="med" type="triangle"/>
          </a:ln>
        </p:spPr>
      </p:cxnSp>
      <p:sp>
        <p:nvSpPr>
          <p:cNvPr id="928" name="Shape 928">
            <a:hlinkClick r:id="rId3"/>
          </p:cNvPr>
          <p:cNvSpPr/>
          <p:nvPr/>
        </p:nvSpPr>
        <p:spPr>
          <a:xfrm>
            <a:off x="0" y="5016500"/>
            <a:ext cx="7429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9" name="Shape 929"/>
          <p:cNvSpPr txBox="1"/>
          <p:nvPr/>
        </p:nvSpPr>
        <p:spPr>
          <a:xfrm>
            <a:off x="311725" y="2995300"/>
            <a:ext cx="2908200" cy="13683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800">
                <a:latin typeface="Source Code Pro"/>
                <a:ea typeface="Source Code Pro"/>
                <a:cs typeface="Source Code Pro"/>
                <a:sym typeface="Source Code Pro"/>
              </a:rPr>
              <a:t>Hello World</a:t>
            </a:r>
            <a:endParaRPr sz="1800">
              <a:latin typeface="Source Code Pro"/>
              <a:ea typeface="Source Code Pro"/>
              <a:cs typeface="Source Code Pro"/>
              <a:sym typeface="Source Code Pro"/>
            </a:endParaRPr>
          </a:p>
          <a:p>
            <a:pPr indent="0" lvl="0" marL="0" rtl="0" algn="ctr">
              <a:lnSpc>
                <a:spcPct val="150000"/>
              </a:lnSpc>
              <a:spcBef>
                <a:spcPts val="0"/>
              </a:spcBef>
              <a:spcAft>
                <a:spcPts val="0"/>
              </a:spcAft>
              <a:buNone/>
            </a:pPr>
            <a:r>
              <a:rPr lang="en" sz="1800">
                <a:latin typeface="Source Code Pro"/>
                <a:ea typeface="Source Code Pro"/>
                <a:cs typeface="Source Code Pro"/>
                <a:sym typeface="Source Code Pro"/>
              </a:rPr>
              <a:t>Kon'nichiwa sekai</a:t>
            </a:r>
            <a:endParaRPr sz="1800">
              <a:latin typeface="Roboto"/>
              <a:ea typeface="Roboto"/>
              <a:cs typeface="Roboto"/>
              <a:sym typeface="Roboto"/>
            </a:endParaRPr>
          </a:p>
          <a:p>
            <a:pPr indent="0" lvl="0" marL="0" rtl="0" algn="ctr">
              <a:lnSpc>
                <a:spcPct val="150000"/>
              </a:lnSpc>
              <a:spcBef>
                <a:spcPts val="0"/>
              </a:spcBef>
              <a:spcAft>
                <a:spcPts val="0"/>
              </a:spcAft>
              <a:buNone/>
            </a:pPr>
            <a:r>
              <a:rPr lang="en" sz="1800">
                <a:latin typeface="Roboto"/>
                <a:ea typeface="Roboto"/>
                <a:cs typeface="Roboto"/>
                <a:sym typeface="Roboto"/>
              </a:rPr>
              <a:t>こんにちは世界</a:t>
            </a:r>
            <a:endParaRPr/>
          </a:p>
        </p:txBody>
      </p:sp>
      <p:cxnSp>
        <p:nvCxnSpPr>
          <p:cNvPr id="930" name="Shape 930"/>
          <p:cNvCxnSpPr/>
          <p:nvPr/>
        </p:nvCxnSpPr>
        <p:spPr>
          <a:xfrm rot="10800000">
            <a:off x="3067558" y="3187101"/>
            <a:ext cx="5532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4" name="Shape 934"/>
        <p:cNvGrpSpPr/>
        <p:nvPr/>
      </p:nvGrpSpPr>
      <p:grpSpPr>
        <a:xfrm>
          <a:off x="0" y="0"/>
          <a:ext cx="0" cy="0"/>
          <a:chOff x="0" y="0"/>
          <a:chExt cx="0" cy="0"/>
        </a:xfrm>
      </p:grpSpPr>
      <p:sp>
        <p:nvSpPr>
          <p:cNvPr id="935" name="Shape 935"/>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936" name="Shape 936"/>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Source Code Pro"/>
                <a:ea typeface="Source Code Pro"/>
                <a:cs typeface="Source Code Pro"/>
                <a:sym typeface="Source Code Pro"/>
              </a:rPr>
              <a:t>&lt;display-box&gt;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These values define whether an element generates display boxes at all.</a:t>
            </a:r>
            <a:endParaRPr/>
          </a:p>
        </p:txBody>
      </p:sp>
      <p:sp>
        <p:nvSpPr>
          <p:cNvPr id="937" name="Shape 937"/>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b="1" lang="en">
                <a:solidFill>
                  <a:schemeClr val="accent5"/>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grpSp>
        <p:nvGrpSpPr>
          <p:cNvPr id="938" name="Shape 938"/>
          <p:cNvGrpSpPr/>
          <p:nvPr/>
        </p:nvGrpSpPr>
        <p:grpSpPr>
          <a:xfrm>
            <a:off x="5621125" y="1970539"/>
            <a:ext cx="3154225" cy="630600"/>
            <a:chOff x="5632175" y="1949226"/>
            <a:chExt cx="3154225" cy="630600"/>
          </a:xfrm>
        </p:grpSpPr>
        <p:cxnSp>
          <p:nvCxnSpPr>
            <p:cNvPr id="939" name="Shape 939"/>
            <p:cNvCxnSpPr/>
            <p:nvPr/>
          </p:nvCxnSpPr>
          <p:spPr>
            <a:xfrm>
              <a:off x="5632175" y="2264538"/>
              <a:ext cx="634200" cy="0"/>
            </a:xfrm>
            <a:prstGeom prst="straightConnector1">
              <a:avLst/>
            </a:prstGeom>
            <a:noFill/>
            <a:ln cap="flat" cmpd="sng" w="9525">
              <a:solidFill>
                <a:schemeClr val="accent5"/>
              </a:solidFill>
              <a:prstDash val="solid"/>
              <a:round/>
              <a:headEnd len="med" w="med" type="none"/>
              <a:tailEnd len="med" w="med" type="triangle"/>
            </a:ln>
          </p:spPr>
        </p:cxnSp>
        <p:sp>
          <p:nvSpPr>
            <p:cNvPr id="940" name="Shape 940"/>
            <p:cNvSpPr txBox="1"/>
            <p:nvPr/>
          </p:nvSpPr>
          <p:spPr>
            <a:xfrm>
              <a:off x="6393900" y="1949226"/>
              <a:ext cx="2392500" cy="630600"/>
            </a:xfrm>
            <a:prstGeom prst="rect">
              <a:avLst/>
            </a:prstGeom>
            <a:noFill/>
            <a:ln>
              <a:noFill/>
            </a:ln>
          </p:spPr>
          <p:txBody>
            <a:bodyPr anchorCtr="0" anchor="ctr" bIns="91425" lIns="91425" spcFirstLastPara="1" rIns="91425" wrap="square" tIns="91425">
              <a:noAutofit/>
            </a:bodyPr>
            <a:lstStyle/>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Contents</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none</a:t>
              </a:r>
              <a:endParaRPr sz="1200">
                <a:solidFill>
                  <a:schemeClr val="accent5"/>
                </a:solidFill>
                <a:latin typeface="Source Code Pro"/>
                <a:ea typeface="Source Code Pro"/>
                <a:cs typeface="Source Code Pro"/>
                <a:sym typeface="Source Code Pro"/>
              </a:endParaRPr>
            </a:p>
          </p:txBody>
        </p:sp>
        <p:sp>
          <p:nvSpPr>
            <p:cNvPr id="941" name="Shape 941"/>
            <p:cNvSpPr/>
            <p:nvPr/>
          </p:nvSpPr>
          <p:spPr>
            <a:xfrm>
              <a:off x="6452175" y="1979651"/>
              <a:ext cx="134400" cy="580200"/>
            </a:xfrm>
            <a:prstGeom prst="leftBrace">
              <a:avLst>
                <a:gd fmla="val 8333"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grpSp>
      <p:sp>
        <p:nvSpPr>
          <p:cNvPr id="942" name="Shape 942">
            <a:hlinkClick r:id="rId3"/>
          </p:cNvPr>
          <p:cNvSpPr/>
          <p:nvPr/>
        </p:nvSpPr>
        <p:spPr>
          <a:xfrm>
            <a:off x="0" y="5016500"/>
            <a:ext cx="7620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par>
                                <p:cTn fill="hold" nodeType="withEffect" presetClass="entr" presetID="2" presetSubtype="8">
                                  <p:stCondLst>
                                    <p:cond delay="0"/>
                                  </p:stCondLst>
                                  <p:childTnLst>
                                    <p:set>
                                      <p:cBhvr>
                                        <p:cTn dur="1" fill="hold">
                                          <p:stCondLst>
                                            <p:cond delay="0"/>
                                          </p:stCondLst>
                                        </p:cTn>
                                        <p:tgtEl>
                                          <p:spTgt spid="938"/>
                                        </p:tgtEl>
                                        <p:attrNameLst>
                                          <p:attrName>style.visibility</p:attrName>
                                        </p:attrNameLst>
                                      </p:cBhvr>
                                      <p:to>
                                        <p:strVal val="visible"/>
                                      </p:to>
                                    </p:set>
                                    <p:anim calcmode="lin" valueType="num">
                                      <p:cBhvr additive="base">
                                        <p:cTn dur="500"/>
                                        <p:tgtEl>
                                          <p:spTgt spid="9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6" name="Shape 946"/>
        <p:cNvGrpSpPr/>
        <p:nvPr/>
      </p:nvGrpSpPr>
      <p:grpSpPr>
        <a:xfrm>
          <a:off x="0" y="0"/>
          <a:ext cx="0" cy="0"/>
          <a:chOff x="0" y="0"/>
          <a:chExt cx="0" cy="0"/>
        </a:xfrm>
      </p:grpSpPr>
      <p:sp>
        <p:nvSpPr>
          <p:cNvPr id="947" name="Shape 947"/>
          <p:cNvSpPr/>
          <p:nvPr/>
        </p:nvSpPr>
        <p:spPr>
          <a:xfrm>
            <a:off x="0" y="3269250"/>
            <a:ext cx="9144000" cy="17472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8" name="Shape 948"/>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display: contents</a:t>
            </a:r>
            <a:endParaRPr/>
          </a:p>
        </p:txBody>
      </p:sp>
      <p:sp>
        <p:nvSpPr>
          <p:cNvPr id="949" name="Shape 949"/>
          <p:cNvSpPr txBox="1"/>
          <p:nvPr>
            <p:ph idx="1" type="body"/>
          </p:nvPr>
        </p:nvSpPr>
        <p:spPr>
          <a:xfrm>
            <a:off x="311700" y="2121425"/>
            <a:ext cx="8520000" cy="1095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S</a:t>
            </a:r>
            <a:r>
              <a:rPr lang="en"/>
              <a:t>trips the element from the formatting tree, and hoists its contents up to display in its place.</a:t>
            </a:r>
            <a:endParaRPr sz="1800"/>
          </a:p>
        </p:txBody>
      </p:sp>
      <p:graphicFrame>
        <p:nvGraphicFramePr>
          <p:cNvPr id="950" name="Shape 950"/>
          <p:cNvGraphicFramePr/>
          <p:nvPr/>
        </p:nvGraphicFramePr>
        <p:xfrm>
          <a:off x="271400" y="3847605"/>
          <a:ext cx="3000000" cy="3000000"/>
        </p:xfrm>
        <a:graphic>
          <a:graphicData uri="http://schemas.openxmlformats.org/drawingml/2006/table">
            <a:tbl>
              <a:tblPr>
                <a:noFill/>
                <a:tableStyleId>{B05BE6F2-9EBF-41E3-A6EE-67C3A285A3EB}</a:tableStyleId>
              </a:tblPr>
              <a:tblGrid>
                <a:gridCol w="1411425"/>
                <a:gridCol w="1424275"/>
                <a:gridCol w="1424275"/>
                <a:gridCol w="1424275"/>
                <a:gridCol w="1424275"/>
                <a:gridCol w="1411425"/>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65</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53</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F4CCCC"/>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52</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11.1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solidFill>
                      <a:srgbClr val="D9EAD3"/>
                    </a:solidFill>
                  </a:tcPr>
                </a:tc>
              </a:tr>
            </a:tbl>
          </a:graphicData>
        </a:graphic>
      </p:graphicFrame>
      <p:grpSp>
        <p:nvGrpSpPr>
          <p:cNvPr id="951" name="Shape 951"/>
          <p:cNvGrpSpPr/>
          <p:nvPr/>
        </p:nvGrpSpPr>
        <p:grpSpPr>
          <a:xfrm>
            <a:off x="271400" y="3467025"/>
            <a:ext cx="7946142" cy="732830"/>
            <a:chOff x="271400" y="3467025"/>
            <a:chExt cx="7946142" cy="732830"/>
          </a:xfrm>
        </p:grpSpPr>
        <p:sp>
          <p:nvSpPr>
            <p:cNvPr id="952" name="Shape 952"/>
            <p:cNvSpPr txBox="1"/>
            <p:nvPr/>
          </p:nvSpPr>
          <p:spPr>
            <a:xfrm>
              <a:off x="271400" y="3467025"/>
              <a:ext cx="2724300" cy="2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accent1"/>
                  </a:solidFill>
                  <a:latin typeface="Roboto"/>
                  <a:ea typeface="Roboto"/>
                  <a:cs typeface="Roboto"/>
                  <a:sym typeface="Roboto"/>
                </a:rPr>
                <a:t>Support</a:t>
              </a:r>
              <a:endParaRPr>
                <a:solidFill>
                  <a:schemeClr val="accent1"/>
                </a:solidFill>
                <a:latin typeface="Roboto"/>
                <a:ea typeface="Roboto"/>
                <a:cs typeface="Roboto"/>
                <a:sym typeface="Roboto"/>
              </a:endParaRPr>
            </a:p>
          </p:txBody>
        </p:sp>
        <p:grpSp>
          <p:nvGrpSpPr>
            <p:cNvPr id="953" name="Shape 953"/>
            <p:cNvGrpSpPr/>
            <p:nvPr/>
          </p:nvGrpSpPr>
          <p:grpSpPr>
            <a:xfrm>
              <a:off x="856920" y="3916355"/>
              <a:ext cx="7360623" cy="283500"/>
              <a:chOff x="856920" y="3916355"/>
              <a:chExt cx="7360623" cy="283500"/>
            </a:xfrm>
          </p:grpSpPr>
          <p:pic>
            <p:nvPicPr>
              <p:cNvPr id="954" name="Shape 954"/>
              <p:cNvPicPr preferRelativeResize="0"/>
              <p:nvPr/>
            </p:nvPicPr>
            <p:blipFill>
              <a:blip r:embed="rId3">
                <a:alphaModFix/>
              </a:blip>
              <a:stretch>
                <a:fillRect/>
              </a:stretch>
            </p:blipFill>
            <p:spPr>
              <a:xfrm>
                <a:off x="856920" y="3930780"/>
                <a:ext cx="254650" cy="254650"/>
              </a:xfrm>
              <a:prstGeom prst="rect">
                <a:avLst/>
              </a:prstGeom>
              <a:noFill/>
              <a:ln>
                <a:noFill/>
              </a:ln>
            </p:spPr>
          </p:pic>
          <p:pic>
            <p:nvPicPr>
              <p:cNvPr id="955" name="Shape 955"/>
              <p:cNvPicPr preferRelativeResize="0"/>
              <p:nvPr/>
            </p:nvPicPr>
            <p:blipFill>
              <a:blip r:embed="rId4">
                <a:alphaModFix/>
              </a:blip>
              <a:stretch>
                <a:fillRect/>
              </a:stretch>
            </p:blipFill>
            <p:spPr>
              <a:xfrm>
                <a:off x="2197090" y="3930780"/>
                <a:ext cx="381949" cy="254650"/>
              </a:xfrm>
              <a:prstGeom prst="rect">
                <a:avLst/>
              </a:prstGeom>
              <a:noFill/>
              <a:ln>
                <a:noFill/>
              </a:ln>
            </p:spPr>
          </p:pic>
          <p:pic>
            <p:nvPicPr>
              <p:cNvPr id="956" name="Shape 956"/>
              <p:cNvPicPr preferRelativeResize="0"/>
              <p:nvPr/>
            </p:nvPicPr>
            <p:blipFill rotWithShape="1">
              <a:blip r:embed="rId5">
                <a:alphaModFix/>
              </a:blip>
              <a:srcRect b="7773" l="8707" r="8125" t="8285"/>
              <a:stretch/>
            </p:blipFill>
            <p:spPr>
              <a:xfrm>
                <a:off x="3681328" y="3929605"/>
                <a:ext cx="254650" cy="256995"/>
              </a:xfrm>
              <a:prstGeom prst="rect">
                <a:avLst/>
              </a:prstGeom>
              <a:noFill/>
              <a:ln>
                <a:noFill/>
              </a:ln>
            </p:spPr>
          </p:pic>
          <p:pic>
            <p:nvPicPr>
              <p:cNvPr id="957" name="Shape 957"/>
              <p:cNvPicPr preferRelativeResize="0"/>
              <p:nvPr/>
            </p:nvPicPr>
            <p:blipFill rotWithShape="1">
              <a:blip r:embed="rId6">
                <a:alphaModFix/>
              </a:blip>
              <a:srcRect b="18597" l="33580" r="32216" t="19077"/>
              <a:stretch/>
            </p:blipFill>
            <p:spPr>
              <a:xfrm>
                <a:off x="7921169" y="3916355"/>
                <a:ext cx="296373" cy="283500"/>
              </a:xfrm>
              <a:prstGeom prst="rect">
                <a:avLst/>
              </a:prstGeom>
              <a:noFill/>
              <a:ln>
                <a:noFill/>
              </a:ln>
            </p:spPr>
          </p:pic>
          <p:pic>
            <p:nvPicPr>
              <p:cNvPr id="958" name="Shape 958"/>
              <p:cNvPicPr preferRelativeResize="0"/>
              <p:nvPr/>
            </p:nvPicPr>
            <p:blipFill rotWithShape="1">
              <a:blip r:embed="rId7">
                <a:alphaModFix/>
              </a:blip>
              <a:srcRect b="7056" l="6040" r="6539" t="6677"/>
              <a:stretch/>
            </p:blipFill>
            <p:spPr>
              <a:xfrm>
                <a:off x="6544424" y="3932455"/>
                <a:ext cx="254649" cy="251298"/>
              </a:xfrm>
              <a:prstGeom prst="rect">
                <a:avLst/>
              </a:prstGeom>
              <a:noFill/>
              <a:ln>
                <a:noFill/>
              </a:ln>
            </p:spPr>
          </p:pic>
          <p:pic>
            <p:nvPicPr>
              <p:cNvPr id="959" name="Shape 959"/>
              <p:cNvPicPr preferRelativeResize="0"/>
              <p:nvPr/>
            </p:nvPicPr>
            <p:blipFill rotWithShape="1">
              <a:blip r:embed="rId8">
                <a:alphaModFix/>
              </a:blip>
              <a:srcRect b="4690" l="5466" r="2341" t="4581"/>
              <a:stretch/>
            </p:blipFill>
            <p:spPr>
              <a:xfrm>
                <a:off x="5112873" y="3932805"/>
                <a:ext cx="254650" cy="250595"/>
              </a:xfrm>
              <a:prstGeom prst="rect">
                <a:avLst/>
              </a:prstGeom>
              <a:noFill/>
              <a:ln>
                <a:noFill/>
              </a:ln>
            </p:spPr>
          </p:pic>
        </p:grpSp>
      </p:grpSp>
      <p:grpSp>
        <p:nvGrpSpPr>
          <p:cNvPr id="960" name="Shape 960"/>
          <p:cNvGrpSpPr/>
          <p:nvPr/>
        </p:nvGrpSpPr>
        <p:grpSpPr>
          <a:xfrm>
            <a:off x="7009277" y="249775"/>
            <a:ext cx="1822419" cy="644925"/>
            <a:chOff x="7009277" y="249775"/>
            <a:chExt cx="1822419" cy="644925"/>
          </a:xfrm>
        </p:grpSpPr>
        <p:pic>
          <p:nvPicPr>
            <p:cNvPr id="961" name="Shape 961"/>
            <p:cNvPicPr preferRelativeResize="0"/>
            <p:nvPr/>
          </p:nvPicPr>
          <p:blipFill>
            <a:blip r:embed="rId9">
              <a:alphaModFix/>
            </a:blip>
            <a:stretch>
              <a:fillRect/>
            </a:stretch>
          </p:blipFill>
          <p:spPr>
            <a:xfrm>
              <a:off x="8390771" y="249775"/>
              <a:ext cx="440925" cy="644925"/>
            </a:xfrm>
            <a:prstGeom prst="rect">
              <a:avLst/>
            </a:prstGeom>
            <a:noFill/>
            <a:ln>
              <a:noFill/>
            </a:ln>
          </p:spPr>
        </p:pic>
        <p:sp>
          <p:nvSpPr>
            <p:cNvPr id="962" name="Shape 962"/>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Merriweather"/>
                  <a:ea typeface="Merriweather"/>
                  <a:cs typeface="Merriweather"/>
                  <a:sym typeface="Merriweather"/>
                </a:rPr>
                <a:t>Experimental</a:t>
              </a:r>
              <a:endParaRPr>
                <a:solidFill>
                  <a:srgbClr val="FFFFFF"/>
                </a:solidFill>
                <a:latin typeface="Merriweather"/>
                <a:ea typeface="Merriweather"/>
                <a:cs typeface="Merriweather"/>
                <a:sym typeface="Merriweather"/>
              </a:endParaRPr>
            </a:p>
          </p:txBody>
        </p:sp>
      </p:grpSp>
      <p:sp>
        <p:nvSpPr>
          <p:cNvPr id="963" name="Shape 963">
            <a:hlinkClick r:id="rId10"/>
          </p:cNvPr>
          <p:cNvSpPr/>
          <p:nvPr/>
        </p:nvSpPr>
        <p:spPr>
          <a:xfrm>
            <a:off x="0" y="5016500"/>
            <a:ext cx="7810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xEl>
                                              <p:pRg end="0" st="0"/>
                                            </p:txEl>
                                          </p:spTgt>
                                        </p:tgtEl>
                                        <p:attrNameLst>
                                          <p:attrName>style.visibility</p:attrName>
                                        </p:attrNameLst>
                                      </p:cBhvr>
                                      <p:to>
                                        <p:strVal val="visible"/>
                                      </p:to>
                                    </p:set>
                                    <p:animEffect filter="fade" transition="in">
                                      <p:cBhvr>
                                        <p:cTn dur="500"/>
                                        <p:tgtEl>
                                          <p:spTgt spid="9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7" name="Shape 967"/>
        <p:cNvGrpSpPr/>
        <p:nvPr/>
      </p:nvGrpSpPr>
      <p:grpSpPr>
        <a:xfrm>
          <a:off x="0" y="0"/>
          <a:ext cx="0" cy="0"/>
          <a:chOff x="0" y="0"/>
          <a:chExt cx="0" cy="0"/>
        </a:xfrm>
      </p:grpSpPr>
      <p:sp>
        <p:nvSpPr>
          <p:cNvPr id="968" name="Shape 968"/>
          <p:cNvSpPr txBox="1"/>
          <p:nvPr>
            <p:ph idx="2" type="body"/>
          </p:nvPr>
        </p:nvSpPr>
        <p:spPr>
          <a:xfrm>
            <a:off x="304800" y="500925"/>
            <a:ext cx="3704400" cy="4162200"/>
          </a:xfrm>
          <a:prstGeom prst="rect">
            <a:avLst/>
          </a:prstGeom>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400">
                <a:solidFill>
                  <a:srgbClr val="D7BA7D"/>
                </a:solidFill>
                <a:latin typeface="Source Code Pro"/>
                <a:ea typeface="Source Code Pro"/>
                <a:cs typeface="Source Code Pro"/>
                <a:sym typeface="Source Code Pro"/>
              </a:rPr>
              <a:t>.container</a:t>
            </a:r>
            <a:r>
              <a:rPr lang="en" sz="1400">
                <a:solidFill>
                  <a:srgbClr val="D4D4D4"/>
                </a:solidFill>
                <a:latin typeface="Source Code Pro"/>
                <a:ea typeface="Source Code Pro"/>
                <a:cs typeface="Source Code Pro"/>
                <a:sym typeface="Source Code Pro"/>
              </a:rPr>
              <a:t> {</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background</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orange</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display</a:t>
            </a:r>
            <a:r>
              <a:rPr lang="en" sz="1400">
                <a:solidFill>
                  <a:srgbClr val="D4D4D4"/>
                </a:solidFill>
                <a:latin typeface="Source Code Pro"/>
                <a:ea typeface="Source Code Pro"/>
                <a:cs typeface="Source Code Pro"/>
                <a:sym typeface="Source Code Pro"/>
              </a:rPr>
              <a:t>: </a:t>
            </a:r>
            <a:r>
              <a:rPr lang="en" sz="1400">
                <a:solidFill>
                  <a:srgbClr val="CE9178"/>
                </a:solidFill>
                <a:latin typeface="Source Code Pro"/>
                <a:ea typeface="Source Code Pro"/>
                <a:cs typeface="Source Code Pro"/>
                <a:sym typeface="Source Code Pro"/>
              </a:rPr>
              <a:t>contents</a:t>
            </a: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a:t>
            </a:r>
            <a:endParaRPr sz="1400">
              <a:solidFill>
                <a:srgbClr val="D4D4D4"/>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400">
                <a:solidFill>
                  <a:srgbClr val="FFFFFF"/>
                </a:solidFill>
                <a:latin typeface="Source Code Pro"/>
                <a:ea typeface="Source Code Pro"/>
                <a:cs typeface="Source Code Pro"/>
                <a:sym typeface="Source Code Pro"/>
              </a:rPr>
              <a:t>--</a:t>
            </a:r>
            <a:endParaRPr sz="1400">
              <a:solidFill>
                <a:srgbClr val="FFFFFF"/>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D4D4D4"/>
                </a:solidFill>
                <a:latin typeface="Source Code Pro"/>
                <a:ea typeface="Source Code Pro"/>
                <a:cs typeface="Source Code Pro"/>
                <a:sym typeface="Source Code Pro"/>
              </a:rPr>
              <a:t> </a:t>
            </a:r>
            <a:r>
              <a:rPr lang="en" sz="1400">
                <a:solidFill>
                  <a:srgbClr val="9CDCFE"/>
                </a:solidFill>
                <a:latin typeface="Source Code Pro"/>
                <a:ea typeface="Source Code Pro"/>
                <a:cs typeface="Source Code Pro"/>
                <a:sym typeface="Source Code Pro"/>
              </a:rPr>
              <a:t>class</a:t>
            </a:r>
            <a:r>
              <a:rPr lang="en" sz="1400">
                <a:solidFill>
                  <a:srgbClr val="D4D4D4"/>
                </a:solidFill>
                <a:latin typeface="Source Code Pro"/>
                <a:ea typeface="Source Code Pro"/>
                <a:cs typeface="Source Code Pro"/>
                <a:sym typeface="Source Code Pro"/>
              </a:rPr>
              <a:t>=</a:t>
            </a:r>
            <a:r>
              <a:rPr lang="en" sz="1400">
                <a:solidFill>
                  <a:srgbClr val="CE9178"/>
                </a:solidFill>
                <a:latin typeface="Source Code Pro"/>
                <a:ea typeface="Source Code Pro"/>
                <a:cs typeface="Source Code Pro"/>
                <a:sym typeface="Source Code Pro"/>
              </a:rPr>
              <a:t>"container"</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D4D4D4"/>
                </a:solidFill>
                <a:latin typeface="Source Code Pro"/>
                <a:ea typeface="Source Code Pro"/>
                <a:cs typeface="Source Code Pro"/>
                <a:sym typeface="Source Code Pro"/>
              </a:rPr>
              <a:t>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p</a:t>
            </a:r>
            <a:r>
              <a:rPr lang="en" sz="1400">
                <a:solidFill>
                  <a:srgbClr val="808080"/>
                </a:solidFill>
                <a:latin typeface="Source Code Pro"/>
                <a:ea typeface="Source Code Pro"/>
                <a:cs typeface="Source Code Pro"/>
                <a:sym typeface="Source Code Pro"/>
              </a:rPr>
              <a:t>&gt;</a:t>
            </a:r>
            <a:r>
              <a:rPr lang="en" sz="1400">
                <a:solidFill>
                  <a:srgbClr val="D4D4D4"/>
                </a:solidFill>
                <a:latin typeface="Source Code Pro"/>
                <a:ea typeface="Source Code Pro"/>
                <a:cs typeface="Source Code Pro"/>
                <a:sym typeface="Source Code Pro"/>
              </a:rPr>
              <a:t>Pirate ipsum dolor sit amet bucko Davy Jones' Locker capstan ...</a:t>
            </a: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p</a:t>
            </a:r>
            <a:r>
              <a:rPr lang="en" sz="1400">
                <a:solidFill>
                  <a:srgbClr val="808080"/>
                </a:solidFill>
                <a:latin typeface="Source Code Pro"/>
                <a:ea typeface="Source Code Pro"/>
                <a:cs typeface="Source Code Pro"/>
                <a:sym typeface="Source Code Pro"/>
              </a:rPr>
              <a:t>&gt;</a:t>
            </a:r>
            <a:endParaRPr sz="14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400">
                <a:solidFill>
                  <a:srgbClr val="808080"/>
                </a:solidFill>
                <a:latin typeface="Source Code Pro"/>
                <a:ea typeface="Source Code Pro"/>
                <a:cs typeface="Source Code Pro"/>
                <a:sym typeface="Source Code Pro"/>
              </a:rPr>
              <a:t>&lt;/</a:t>
            </a:r>
            <a:r>
              <a:rPr lang="en" sz="1400">
                <a:solidFill>
                  <a:srgbClr val="569CD6"/>
                </a:solidFill>
                <a:latin typeface="Source Code Pro"/>
                <a:ea typeface="Source Code Pro"/>
                <a:cs typeface="Source Code Pro"/>
                <a:sym typeface="Source Code Pro"/>
              </a:rPr>
              <a:t>div</a:t>
            </a:r>
            <a:r>
              <a:rPr lang="en" sz="1400">
                <a:solidFill>
                  <a:srgbClr val="808080"/>
                </a:solidFill>
                <a:latin typeface="Source Code Pro"/>
                <a:ea typeface="Source Code Pro"/>
                <a:cs typeface="Source Code Pro"/>
                <a:sym typeface="Source Code Pro"/>
              </a:rPr>
              <a:t>&gt;</a:t>
            </a:r>
            <a:endParaRPr sz="1400">
              <a:latin typeface="Source Code Pro"/>
              <a:ea typeface="Source Code Pro"/>
              <a:cs typeface="Source Code Pro"/>
              <a:sym typeface="Source Code Pro"/>
            </a:endParaRPr>
          </a:p>
        </p:txBody>
      </p:sp>
      <p:sp>
        <p:nvSpPr>
          <p:cNvPr id="969" name="Shape 969"/>
          <p:cNvSpPr txBox="1"/>
          <p:nvPr>
            <p:ph idx="1" type="body"/>
          </p:nvPr>
        </p:nvSpPr>
        <p:spPr>
          <a:xfrm>
            <a:off x="4881040" y="1045092"/>
            <a:ext cx="3954000" cy="14436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000000"/>
                </a:solidFill>
              </a:rPr>
              <a:t>Pirate ipsum dolor sit amet bucko Davy Jones' Locker capstan Jack Tar fire in the hole gibbet dead men tell no tales main sheet blow the man down lad. Lass coffer mutiny careen spanker topgallant fluke maroon Cat o'nine tails Brethren of the Coast.</a:t>
            </a:r>
            <a:endParaRPr sz="1200">
              <a:solidFill>
                <a:srgbClr val="000000"/>
              </a:solidFill>
            </a:endParaRPr>
          </a:p>
        </p:txBody>
      </p:sp>
      <p:sp>
        <p:nvSpPr>
          <p:cNvPr id="970" name="Shape 970"/>
          <p:cNvSpPr txBox="1"/>
          <p:nvPr>
            <p:ph idx="1" type="body"/>
          </p:nvPr>
        </p:nvSpPr>
        <p:spPr>
          <a:xfrm>
            <a:off x="4881040" y="1045092"/>
            <a:ext cx="3954000" cy="1443600"/>
          </a:xfrm>
          <a:prstGeom prst="rect">
            <a:avLst/>
          </a:prstGeom>
          <a:ln cap="flat" cmpd="sng" w="9525">
            <a:solidFill>
              <a:srgbClr val="B7B7B7"/>
            </a:solidFill>
            <a:prstDash val="dash"/>
            <a:round/>
            <a:headEnd len="sm" w="sm" type="none"/>
            <a:tailEnd len="sm" w="sm" type="none"/>
          </a:ln>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000000"/>
                </a:solidFill>
              </a:rPr>
              <a:t>Pirate ipsum dolor sit amet bucko Davy Jones' Locker capstan Jack Tar fire in the hole gibbet dead men tell no tales main sheet blow the man down lad. Lass coffer mutiny careen spanker topgallant fluke maroon Cat o'nine tails Brethren of the Coast.</a:t>
            </a:r>
            <a:endParaRPr sz="1200">
              <a:solidFill>
                <a:srgbClr val="000000"/>
              </a:solidFill>
            </a:endParaRPr>
          </a:p>
        </p:txBody>
      </p:sp>
      <p:sp>
        <p:nvSpPr>
          <p:cNvPr id="971" name="Shape 971"/>
          <p:cNvSpPr/>
          <p:nvPr/>
        </p:nvSpPr>
        <p:spPr>
          <a:xfrm>
            <a:off x="390425" y="1124450"/>
            <a:ext cx="2241000" cy="320100"/>
          </a:xfrm>
          <a:prstGeom prst="rect">
            <a:avLst/>
          </a:prstGeom>
          <a:noFill/>
          <a:ln cap="flat" cmpd="sng" w="9525">
            <a:solidFill>
              <a:srgbClr val="FFA5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972" name="Shape 972"/>
          <p:cNvGrpSpPr/>
          <p:nvPr/>
        </p:nvGrpSpPr>
        <p:grpSpPr>
          <a:xfrm>
            <a:off x="4732175" y="2544375"/>
            <a:ext cx="1733400" cy="530850"/>
            <a:chOff x="4732175" y="2003166"/>
            <a:chExt cx="1733400" cy="530850"/>
          </a:xfrm>
        </p:grpSpPr>
        <p:sp>
          <p:nvSpPr>
            <p:cNvPr id="973" name="Shape 973"/>
            <p:cNvSpPr txBox="1"/>
            <p:nvPr/>
          </p:nvSpPr>
          <p:spPr>
            <a:xfrm>
              <a:off x="4732175" y="2213916"/>
              <a:ext cx="1475700" cy="3201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r>
                <a:rPr lang="en">
                  <a:latin typeface="Source Code Pro"/>
                  <a:ea typeface="Source Code Pro"/>
                  <a:cs typeface="Source Code Pro"/>
                  <a:sym typeface="Source Code Pro"/>
                </a:rPr>
                <a:t>Container ?</a:t>
              </a:r>
              <a:endParaRPr>
                <a:latin typeface="Source Code Pro"/>
                <a:ea typeface="Source Code Pro"/>
                <a:cs typeface="Source Code Pro"/>
                <a:sym typeface="Source Code Pro"/>
              </a:endParaRPr>
            </a:p>
          </p:txBody>
        </p:sp>
        <p:cxnSp>
          <p:nvCxnSpPr>
            <p:cNvPr id="974" name="Shape 974"/>
            <p:cNvCxnSpPr>
              <a:stCxn id="973" idx="3"/>
            </p:cNvCxnSpPr>
            <p:nvPr/>
          </p:nvCxnSpPr>
          <p:spPr>
            <a:xfrm flipH="1" rot="10800000">
              <a:off x="6207875" y="2003166"/>
              <a:ext cx="257700" cy="370800"/>
            </a:xfrm>
            <a:prstGeom prst="curvedConnector2">
              <a:avLst/>
            </a:prstGeom>
            <a:noFill/>
            <a:ln cap="flat" cmpd="sng" w="9525">
              <a:solidFill>
                <a:schemeClr val="dk2"/>
              </a:solidFill>
              <a:prstDash val="solid"/>
              <a:round/>
              <a:headEnd len="med" w="med" type="none"/>
              <a:tailEnd len="med" w="med" type="triangle"/>
            </a:ln>
          </p:spPr>
        </p:cxnSp>
      </p:grpSp>
      <p:pic>
        <p:nvPicPr>
          <p:cNvPr id="975" name="Shape 975"/>
          <p:cNvPicPr preferRelativeResize="0"/>
          <p:nvPr/>
        </p:nvPicPr>
        <p:blipFill>
          <a:blip r:embed="rId3">
            <a:alphaModFix/>
          </a:blip>
          <a:stretch>
            <a:fillRect/>
          </a:stretch>
        </p:blipFill>
        <p:spPr>
          <a:xfrm>
            <a:off x="5675299" y="3173775"/>
            <a:ext cx="3300300" cy="1756725"/>
          </a:xfrm>
          <a:prstGeom prst="rect">
            <a:avLst/>
          </a:prstGeom>
          <a:noFill/>
          <a:ln>
            <a:noFill/>
          </a:ln>
        </p:spPr>
      </p:pic>
      <p:grpSp>
        <p:nvGrpSpPr>
          <p:cNvPr id="976" name="Shape 976"/>
          <p:cNvGrpSpPr/>
          <p:nvPr/>
        </p:nvGrpSpPr>
        <p:grpSpPr>
          <a:xfrm>
            <a:off x="7009277" y="249775"/>
            <a:ext cx="1822419" cy="644925"/>
            <a:chOff x="7009277" y="249775"/>
            <a:chExt cx="1822419" cy="644925"/>
          </a:xfrm>
        </p:grpSpPr>
        <p:pic>
          <p:nvPicPr>
            <p:cNvPr id="977" name="Shape 977"/>
            <p:cNvPicPr preferRelativeResize="0"/>
            <p:nvPr/>
          </p:nvPicPr>
          <p:blipFill>
            <a:blip r:embed="rId4">
              <a:alphaModFix/>
            </a:blip>
            <a:stretch>
              <a:fillRect/>
            </a:stretch>
          </p:blipFill>
          <p:spPr>
            <a:xfrm>
              <a:off x="8390771" y="249775"/>
              <a:ext cx="440925" cy="644925"/>
            </a:xfrm>
            <a:prstGeom prst="rect">
              <a:avLst/>
            </a:prstGeom>
            <a:noFill/>
            <a:ln>
              <a:noFill/>
            </a:ln>
          </p:spPr>
        </p:pic>
        <p:sp>
          <p:nvSpPr>
            <p:cNvPr id="978" name="Shape 978"/>
            <p:cNvSpPr txBox="1"/>
            <p:nvPr/>
          </p:nvSpPr>
          <p:spPr>
            <a:xfrm>
              <a:off x="7009277" y="382598"/>
              <a:ext cx="1433400" cy="29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Experimental</a:t>
              </a:r>
              <a:endParaRPr>
                <a:solidFill>
                  <a:schemeClr val="dk2"/>
                </a:solidFill>
                <a:latin typeface="Merriweather"/>
                <a:ea typeface="Merriweather"/>
                <a:cs typeface="Merriweather"/>
                <a:sym typeface="Merriweather"/>
              </a:endParaRPr>
            </a:p>
          </p:txBody>
        </p:sp>
      </p:grpSp>
      <p:sp>
        <p:nvSpPr>
          <p:cNvPr id="979" name="Shape 979">
            <a:hlinkClick r:id="rId5"/>
          </p:cNvPr>
          <p:cNvSpPr/>
          <p:nvPr/>
        </p:nvSpPr>
        <p:spPr>
          <a:xfrm>
            <a:off x="0" y="5016500"/>
            <a:ext cx="8001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3" name="Shape 983"/>
        <p:cNvGrpSpPr/>
        <p:nvPr/>
      </p:nvGrpSpPr>
      <p:grpSpPr>
        <a:xfrm>
          <a:off x="0" y="0"/>
          <a:ext cx="0" cy="0"/>
          <a:chOff x="0" y="0"/>
          <a:chExt cx="0" cy="0"/>
        </a:xfrm>
      </p:grpSpPr>
      <p:sp>
        <p:nvSpPr>
          <p:cNvPr id="984" name="Shape 984"/>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
            </a:r>
            <a:r>
              <a:rPr lang="en"/>
              <a:t>isplay: none</a:t>
            </a:r>
            <a:endParaRPr/>
          </a:p>
        </p:txBody>
      </p:sp>
      <p:sp>
        <p:nvSpPr>
          <p:cNvPr id="985" name="Shape 985"/>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Turns off the display element. </a:t>
            </a:r>
            <a:endParaRPr/>
          </a:p>
          <a:p>
            <a:pPr indent="-381000" lvl="0" marL="457200" rtl="0">
              <a:spcBef>
                <a:spcPts val="0"/>
              </a:spcBef>
              <a:spcAft>
                <a:spcPts val="0"/>
              </a:spcAft>
              <a:buSzPts val="2400"/>
              <a:buChar char="●"/>
            </a:pPr>
            <a:r>
              <a:rPr lang="en"/>
              <a:t>All descendants have their display turned off.</a:t>
            </a:r>
            <a:endParaRPr/>
          </a:p>
          <a:p>
            <a:pPr indent="-381000" lvl="0" marL="457200">
              <a:spcBef>
                <a:spcPts val="0"/>
              </a:spcBef>
              <a:spcAft>
                <a:spcPts val="0"/>
              </a:spcAft>
              <a:buSzPts val="2400"/>
              <a:buChar char="●"/>
            </a:pPr>
            <a:r>
              <a:rPr lang="en"/>
              <a:t>The document is rendered as though the element does not exist in the document tree.</a:t>
            </a:r>
            <a:endParaRPr/>
          </a:p>
        </p:txBody>
      </p:sp>
      <p:sp>
        <p:nvSpPr>
          <p:cNvPr id="986" name="Shape 986">
            <a:hlinkClick r:id="rId3"/>
          </p:cNvPr>
          <p:cNvSpPr/>
          <p:nvPr/>
        </p:nvSpPr>
        <p:spPr>
          <a:xfrm>
            <a:off x="0" y="5016500"/>
            <a:ext cx="8191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xEl>
                                              <p:pRg end="0" st="0"/>
                                            </p:txEl>
                                          </p:spTgt>
                                        </p:tgtEl>
                                        <p:attrNameLst>
                                          <p:attrName>style.visibility</p:attrName>
                                        </p:attrNameLst>
                                      </p:cBhvr>
                                      <p:to>
                                        <p:strVal val="visible"/>
                                      </p:to>
                                    </p:set>
                                    <p:animEffect filter="fade" transition="in">
                                      <p:cBhvr>
                                        <p:cTn dur="500"/>
                                        <p:tgtEl>
                                          <p:spTgt spid="9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xEl>
                                              <p:pRg end="1" st="1"/>
                                            </p:txEl>
                                          </p:spTgt>
                                        </p:tgtEl>
                                        <p:attrNameLst>
                                          <p:attrName>style.visibility</p:attrName>
                                        </p:attrNameLst>
                                      </p:cBhvr>
                                      <p:to>
                                        <p:strVal val="visible"/>
                                      </p:to>
                                    </p:set>
                                    <p:animEffect filter="fade" transition="in">
                                      <p:cBhvr>
                                        <p:cTn dur="500"/>
                                        <p:tgtEl>
                                          <p:spTgt spid="9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xEl>
                                              <p:pRg end="2" st="2"/>
                                            </p:txEl>
                                          </p:spTgt>
                                        </p:tgtEl>
                                        <p:attrNameLst>
                                          <p:attrName>style.visibility</p:attrName>
                                        </p:attrNameLst>
                                      </p:cBhvr>
                                      <p:to>
                                        <p:strVal val="visible"/>
                                      </p:to>
                                    </p:set>
                                    <p:animEffect filter="fade" transition="in">
                                      <p:cBhvr>
                                        <p:cTn dur="500"/>
                                        <p:tgtEl>
                                          <p:spTgt spid="9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Shape 991"/>
          <p:cNvSpPr txBox="1"/>
          <p:nvPr>
            <p:ph idx="2" type="body"/>
          </p:nvPr>
        </p:nvSpPr>
        <p:spPr>
          <a:xfrm>
            <a:off x="304800" y="500925"/>
            <a:ext cx="3704400" cy="41622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div</a:t>
            </a:r>
            <a:r>
              <a:rPr lang="en" sz="1200">
                <a:solidFill>
                  <a:srgbClr val="D4D4D4"/>
                </a:solidFill>
                <a:latin typeface="Source Code Pro"/>
                <a:ea typeface="Source Code Pro"/>
                <a:cs typeface="Source Code Pro"/>
                <a:sym typeface="Source Code Pro"/>
              </a:rPr>
              <a:t> { </a:t>
            </a:r>
            <a:r>
              <a:rPr lang="en" sz="1200">
                <a:solidFill>
                  <a:srgbClr val="9CDCFE"/>
                </a:solidFill>
                <a:latin typeface="Source Code Pro"/>
                <a:ea typeface="Source Code Pro"/>
                <a:cs typeface="Source Code Pro"/>
                <a:sym typeface="Source Code Pro"/>
              </a:rPr>
              <a:t>background</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purple</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.none</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display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none</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7BA7D"/>
                </a:solidFill>
                <a:latin typeface="Source Code Pro"/>
                <a:ea typeface="Source Code Pro"/>
                <a:cs typeface="Source Code Pro"/>
                <a:sym typeface="Source Code Pro"/>
              </a:rPr>
              <a:t>.hidden</a:t>
            </a:r>
            <a:r>
              <a:rPr lang="en" sz="1200">
                <a:solidFill>
                  <a:srgbClr val="D4D4D4"/>
                </a:solidFill>
                <a:latin typeface="Source Code Pro"/>
                <a:ea typeface="Source Code Pro"/>
                <a:cs typeface="Source Code Pro"/>
                <a:sym typeface="Source Code Pro"/>
              </a:rPr>
              <a:t> {</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visibility</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hidden</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 </a:t>
            </a:r>
            <a:r>
              <a:rPr lang="en" sz="1200">
                <a:solidFill>
                  <a:srgbClr val="9CDCFE"/>
                </a:solidFill>
                <a:latin typeface="Source Code Pro"/>
                <a:ea typeface="Source Code Pro"/>
                <a:cs typeface="Source Code Pro"/>
                <a:sym typeface="Source Code Pro"/>
              </a:rPr>
              <a:t>background</a:t>
            </a:r>
            <a:r>
              <a:rPr lang="en" sz="1200">
                <a:solidFill>
                  <a:srgbClr val="D4D4D4"/>
                </a:solidFill>
                <a:latin typeface="Source Code Pro"/>
                <a:ea typeface="Source Code Pro"/>
                <a:cs typeface="Source Code Pro"/>
                <a:sym typeface="Source Code Pro"/>
              </a:rPr>
              <a:t>: </a:t>
            </a:r>
            <a:r>
              <a:rPr lang="en" sz="1200">
                <a:solidFill>
                  <a:srgbClr val="CE9178"/>
                </a:solidFill>
                <a:latin typeface="Source Code Pro"/>
                <a:ea typeface="Source Code Pro"/>
                <a:cs typeface="Source Code Pro"/>
                <a:sym typeface="Source Code Pro"/>
              </a:rPr>
              <a:t>orange</a:t>
            </a: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D4D4D4"/>
                </a:solidFill>
                <a:latin typeface="Source Code Pro"/>
                <a:ea typeface="Source Code Pro"/>
                <a:cs typeface="Source Code Pro"/>
                <a:sym typeface="Source Code Pro"/>
              </a:rPr>
              <a:t>--</a:t>
            </a:r>
            <a:endParaRPr sz="1200">
              <a:solidFill>
                <a:srgbClr val="D4D4D4"/>
              </a:solidFill>
              <a:latin typeface="Source Code Pro"/>
              <a:ea typeface="Source Code Pro"/>
              <a:cs typeface="Source Code Pro"/>
              <a:sym typeface="Source Code Pro"/>
            </a:endParaRPr>
          </a:p>
          <a:p>
            <a:pPr indent="0" lvl="0" marL="0" rtl="0">
              <a:lnSpc>
                <a:spcPct val="150000"/>
              </a:lnSpc>
              <a:spcBef>
                <a:spcPts val="100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 block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 hidden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 block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 none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808080"/>
              </a:solidFill>
              <a:latin typeface="Source Code Pro"/>
              <a:ea typeface="Source Code Pro"/>
              <a:cs typeface="Source Code Pro"/>
              <a:sym typeface="Source Code Pro"/>
            </a:endParaRPr>
          </a:p>
          <a:p>
            <a:pPr indent="0" lvl="0" marL="0" rtl="0">
              <a:lnSpc>
                <a:spcPct val="150000"/>
              </a:lnSpc>
              <a:spcBef>
                <a:spcPts val="0"/>
              </a:spcBef>
              <a:spcAft>
                <a:spcPts val="0"/>
              </a:spcAft>
              <a:buNone/>
            </a:pP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r>
              <a:rPr lang="en" sz="1200">
                <a:solidFill>
                  <a:srgbClr val="D4D4D4"/>
                </a:solidFill>
                <a:latin typeface="Source Code Pro"/>
                <a:ea typeface="Source Code Pro"/>
                <a:cs typeface="Source Code Pro"/>
                <a:sym typeface="Source Code Pro"/>
              </a:rPr>
              <a:t> block </a:t>
            </a:r>
            <a:r>
              <a:rPr lang="en" sz="1200">
                <a:solidFill>
                  <a:srgbClr val="808080"/>
                </a:solidFill>
                <a:latin typeface="Source Code Pro"/>
                <a:ea typeface="Source Code Pro"/>
                <a:cs typeface="Source Code Pro"/>
                <a:sym typeface="Source Code Pro"/>
              </a:rPr>
              <a:t>&lt;/</a:t>
            </a:r>
            <a:r>
              <a:rPr lang="en" sz="1200">
                <a:solidFill>
                  <a:srgbClr val="569CD6"/>
                </a:solidFill>
                <a:latin typeface="Source Code Pro"/>
                <a:ea typeface="Source Code Pro"/>
                <a:cs typeface="Source Code Pro"/>
                <a:sym typeface="Source Code Pro"/>
              </a:rPr>
              <a:t>div</a:t>
            </a:r>
            <a:r>
              <a:rPr lang="en" sz="1200">
                <a:solidFill>
                  <a:srgbClr val="808080"/>
                </a:solidFill>
                <a:latin typeface="Source Code Pro"/>
                <a:ea typeface="Source Code Pro"/>
                <a:cs typeface="Source Code Pro"/>
                <a:sym typeface="Source Code Pro"/>
              </a:rPr>
              <a:t>&gt;</a:t>
            </a:r>
            <a:endParaRPr sz="1200">
              <a:solidFill>
                <a:srgbClr val="D4D4D4"/>
              </a:solidFill>
              <a:latin typeface="Source Code Pro"/>
              <a:ea typeface="Source Code Pro"/>
              <a:cs typeface="Source Code Pro"/>
              <a:sym typeface="Source Code Pro"/>
            </a:endParaRPr>
          </a:p>
        </p:txBody>
      </p:sp>
      <p:sp>
        <p:nvSpPr>
          <p:cNvPr id="992" name="Shape 992"/>
          <p:cNvSpPr/>
          <p:nvPr/>
        </p:nvSpPr>
        <p:spPr>
          <a:xfrm>
            <a:off x="5209893" y="359650"/>
            <a:ext cx="1046400" cy="1046400"/>
          </a:xfrm>
          <a:prstGeom prst="rect">
            <a:avLst/>
          </a:prstGeom>
          <a:solidFill>
            <a:srgbClr val="800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solidFill>
                  <a:srgbClr val="FFFFFF"/>
                </a:solidFill>
                <a:latin typeface="Source Code Pro"/>
                <a:ea typeface="Source Code Pro"/>
                <a:cs typeface="Source Code Pro"/>
                <a:sym typeface="Source Code Pro"/>
              </a:rPr>
              <a:t>b</a:t>
            </a:r>
            <a:r>
              <a:rPr lang="en">
                <a:solidFill>
                  <a:srgbClr val="FFFFFF"/>
                </a:solidFill>
                <a:latin typeface="Source Code Pro"/>
                <a:ea typeface="Source Code Pro"/>
                <a:cs typeface="Source Code Pro"/>
                <a:sym typeface="Source Code Pro"/>
              </a:rPr>
              <a:t>lock</a:t>
            </a:r>
            <a:endParaRPr>
              <a:solidFill>
                <a:srgbClr val="FFFFFF"/>
              </a:solidFill>
              <a:latin typeface="Source Code Pro"/>
              <a:ea typeface="Source Code Pro"/>
              <a:cs typeface="Source Code Pro"/>
              <a:sym typeface="Source Code Pro"/>
            </a:endParaRPr>
          </a:p>
        </p:txBody>
      </p:sp>
      <p:sp>
        <p:nvSpPr>
          <p:cNvPr id="993" name="Shape 993"/>
          <p:cNvSpPr/>
          <p:nvPr/>
        </p:nvSpPr>
        <p:spPr>
          <a:xfrm>
            <a:off x="5209893" y="1492425"/>
            <a:ext cx="1046400" cy="1046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Source Code Pro"/>
                <a:ea typeface="Source Code Pro"/>
                <a:cs typeface="Source Code Pro"/>
                <a:sym typeface="Source Code Pro"/>
              </a:rPr>
              <a:t>hidden</a:t>
            </a:r>
            <a:endParaRPr>
              <a:solidFill>
                <a:srgbClr val="B7B7B7"/>
              </a:solidFill>
              <a:latin typeface="Source Code Pro"/>
              <a:ea typeface="Source Code Pro"/>
              <a:cs typeface="Source Code Pro"/>
              <a:sym typeface="Source Code Pro"/>
            </a:endParaRPr>
          </a:p>
        </p:txBody>
      </p:sp>
      <p:sp>
        <p:nvSpPr>
          <p:cNvPr id="994" name="Shape 994"/>
          <p:cNvSpPr/>
          <p:nvPr/>
        </p:nvSpPr>
        <p:spPr>
          <a:xfrm>
            <a:off x="5209893" y="2625200"/>
            <a:ext cx="1046400" cy="1046400"/>
          </a:xfrm>
          <a:prstGeom prst="rect">
            <a:avLst/>
          </a:prstGeom>
          <a:solidFill>
            <a:srgbClr val="800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b</a:t>
            </a:r>
            <a:r>
              <a:rPr lang="en">
                <a:solidFill>
                  <a:srgbClr val="FFFFFF"/>
                </a:solidFill>
                <a:latin typeface="Source Code Pro"/>
                <a:ea typeface="Source Code Pro"/>
                <a:cs typeface="Source Code Pro"/>
                <a:sym typeface="Source Code Pro"/>
              </a:rPr>
              <a:t>lock</a:t>
            </a:r>
            <a:endParaRPr>
              <a:solidFill>
                <a:srgbClr val="FFFFFF"/>
              </a:solidFill>
              <a:latin typeface="Source Code Pro"/>
              <a:ea typeface="Source Code Pro"/>
              <a:cs typeface="Source Code Pro"/>
              <a:sym typeface="Source Code Pro"/>
            </a:endParaRPr>
          </a:p>
        </p:txBody>
      </p:sp>
      <p:sp>
        <p:nvSpPr>
          <p:cNvPr id="995" name="Shape 995"/>
          <p:cNvSpPr/>
          <p:nvPr/>
        </p:nvSpPr>
        <p:spPr>
          <a:xfrm>
            <a:off x="5209893" y="3757975"/>
            <a:ext cx="1046400" cy="1046400"/>
          </a:xfrm>
          <a:prstGeom prst="rect">
            <a:avLst/>
          </a:prstGeom>
          <a:solidFill>
            <a:srgbClr val="800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b</a:t>
            </a:r>
            <a:r>
              <a:rPr lang="en">
                <a:solidFill>
                  <a:srgbClr val="FFFFFF"/>
                </a:solidFill>
                <a:latin typeface="Source Code Pro"/>
                <a:ea typeface="Source Code Pro"/>
                <a:cs typeface="Source Code Pro"/>
                <a:sym typeface="Source Code Pro"/>
              </a:rPr>
              <a:t>lock</a:t>
            </a:r>
            <a:endParaRPr>
              <a:solidFill>
                <a:srgbClr val="FFFFFF"/>
              </a:solidFill>
              <a:latin typeface="Source Code Pro"/>
              <a:ea typeface="Source Code Pro"/>
              <a:cs typeface="Source Code Pro"/>
              <a:sym typeface="Source Code Pro"/>
            </a:endParaRPr>
          </a:p>
        </p:txBody>
      </p:sp>
      <p:grpSp>
        <p:nvGrpSpPr>
          <p:cNvPr id="996" name="Shape 996"/>
          <p:cNvGrpSpPr/>
          <p:nvPr/>
        </p:nvGrpSpPr>
        <p:grpSpPr>
          <a:xfrm>
            <a:off x="6278293" y="3190050"/>
            <a:ext cx="2517000" cy="1046400"/>
            <a:chOff x="6278293" y="3190050"/>
            <a:chExt cx="2517000" cy="1046400"/>
          </a:xfrm>
        </p:grpSpPr>
        <p:sp>
          <p:nvSpPr>
            <p:cNvPr id="997" name="Shape 997"/>
            <p:cNvSpPr/>
            <p:nvPr/>
          </p:nvSpPr>
          <p:spPr>
            <a:xfrm>
              <a:off x="7748893" y="3190050"/>
              <a:ext cx="1046400" cy="1046400"/>
            </a:xfrm>
            <a:prstGeom prst="rect">
              <a:avLst/>
            </a:prstGeom>
            <a:solidFill>
              <a:srgbClr val="FFA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Code Pro"/>
                  <a:ea typeface="Source Code Pro"/>
                  <a:cs typeface="Source Code Pro"/>
                  <a:sym typeface="Source Code Pro"/>
                </a:rPr>
                <a:t>none</a:t>
              </a:r>
              <a:endParaRPr>
                <a:solidFill>
                  <a:srgbClr val="FFFFFF"/>
                </a:solidFill>
                <a:latin typeface="Source Code Pro"/>
                <a:ea typeface="Source Code Pro"/>
                <a:cs typeface="Source Code Pro"/>
                <a:sym typeface="Source Code Pro"/>
              </a:endParaRPr>
            </a:p>
          </p:txBody>
        </p:sp>
        <p:cxnSp>
          <p:nvCxnSpPr>
            <p:cNvPr id="998" name="Shape 998"/>
            <p:cNvCxnSpPr>
              <a:stCxn id="997" idx="1"/>
            </p:cNvCxnSpPr>
            <p:nvPr/>
          </p:nvCxnSpPr>
          <p:spPr>
            <a:xfrm rot="10800000">
              <a:off x="6278293" y="3713250"/>
              <a:ext cx="1470600" cy="0"/>
            </a:xfrm>
            <a:prstGeom prst="straightConnector1">
              <a:avLst/>
            </a:prstGeom>
            <a:noFill/>
            <a:ln cap="flat" cmpd="sng" w="9525">
              <a:solidFill>
                <a:schemeClr val="dk2"/>
              </a:solidFill>
              <a:prstDash val="solid"/>
              <a:round/>
              <a:headEnd len="med" w="med" type="none"/>
              <a:tailEnd len="med" w="med" type="triangle"/>
            </a:ln>
          </p:spPr>
        </p:cxnSp>
      </p:grpSp>
      <p:grpSp>
        <p:nvGrpSpPr>
          <p:cNvPr id="999" name="Shape 999"/>
          <p:cNvGrpSpPr/>
          <p:nvPr/>
        </p:nvGrpSpPr>
        <p:grpSpPr>
          <a:xfrm>
            <a:off x="6683550" y="359650"/>
            <a:ext cx="2111750" cy="1704700"/>
            <a:chOff x="6683550" y="359650"/>
            <a:chExt cx="2111750" cy="1704700"/>
          </a:xfrm>
        </p:grpSpPr>
        <p:sp>
          <p:nvSpPr>
            <p:cNvPr id="1000" name="Shape 1000"/>
            <p:cNvSpPr/>
            <p:nvPr/>
          </p:nvSpPr>
          <p:spPr>
            <a:xfrm>
              <a:off x="6683600" y="359650"/>
              <a:ext cx="2111700" cy="47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accent3"/>
                  </a:solidFill>
                  <a:latin typeface="Roboto"/>
                  <a:ea typeface="Roboto"/>
                  <a:cs typeface="Roboto"/>
                  <a:sym typeface="Roboto"/>
                </a:rPr>
                <a:t>Accessibility</a:t>
              </a:r>
              <a:endParaRPr>
                <a:solidFill>
                  <a:schemeClr val="accent3"/>
                </a:solidFill>
                <a:latin typeface="Roboto"/>
                <a:ea typeface="Roboto"/>
                <a:cs typeface="Roboto"/>
                <a:sym typeface="Roboto"/>
              </a:endParaRPr>
            </a:p>
          </p:txBody>
        </p:sp>
        <p:sp>
          <p:nvSpPr>
            <p:cNvPr id="1001" name="Shape 1001"/>
            <p:cNvSpPr/>
            <p:nvPr/>
          </p:nvSpPr>
          <p:spPr>
            <a:xfrm>
              <a:off x="6683550" y="829550"/>
              <a:ext cx="2111700" cy="123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latin typeface="Roboto"/>
                  <a:ea typeface="Roboto"/>
                  <a:cs typeface="Roboto"/>
                  <a:sym typeface="Roboto"/>
                </a:rPr>
                <a:t>Using a </a:t>
              </a:r>
              <a:r>
                <a:rPr b="1" lang="en">
                  <a:solidFill>
                    <a:schemeClr val="accent5"/>
                  </a:solidFill>
                  <a:latin typeface="Source Code Pro"/>
                  <a:ea typeface="Source Code Pro"/>
                  <a:cs typeface="Source Code Pro"/>
                  <a:sym typeface="Source Code Pro"/>
                </a:rPr>
                <a:t>display</a:t>
              </a:r>
              <a:r>
                <a:rPr lang="en">
                  <a:latin typeface="Roboto"/>
                  <a:ea typeface="Roboto"/>
                  <a:cs typeface="Roboto"/>
                  <a:sym typeface="Roboto"/>
                </a:rPr>
                <a:t> value of </a:t>
              </a:r>
              <a:r>
                <a:rPr b="1" lang="en">
                  <a:solidFill>
                    <a:schemeClr val="accent5"/>
                  </a:solidFill>
                  <a:latin typeface="Source Code Pro"/>
                  <a:ea typeface="Source Code Pro"/>
                  <a:cs typeface="Source Code Pro"/>
                  <a:sym typeface="Source Code Pro"/>
                </a:rPr>
                <a:t>none</a:t>
              </a:r>
              <a:r>
                <a:rPr lang="en">
                  <a:latin typeface="Roboto"/>
                  <a:ea typeface="Roboto"/>
                  <a:cs typeface="Roboto"/>
                  <a:sym typeface="Roboto"/>
                </a:rPr>
                <a:t> on an element will remove it from the accessibility tree.</a:t>
              </a:r>
              <a:endParaRPr>
                <a:latin typeface="Roboto"/>
                <a:ea typeface="Roboto"/>
                <a:cs typeface="Roboto"/>
                <a:sym typeface="Roboto"/>
              </a:endParaRPr>
            </a:p>
          </p:txBody>
        </p:sp>
        <p:sp>
          <p:nvSpPr>
            <p:cNvPr id="1002" name="Shape 1002"/>
            <p:cNvSpPr/>
            <p:nvPr/>
          </p:nvSpPr>
          <p:spPr>
            <a:xfrm>
              <a:off x="8380425" y="458650"/>
              <a:ext cx="287700" cy="273300"/>
            </a:xfrm>
            <a:prstGeom prst="star5">
              <a:avLst>
                <a:gd fmla="val 19098" name="adj"/>
                <a:gd fmla="val 105146" name="hf"/>
                <a:gd fmla="val 110557" name="vf"/>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03" name="Shape 1003">
            <a:hlinkClick r:id="rId3"/>
          </p:cNvPr>
          <p:cNvSpPr/>
          <p:nvPr/>
        </p:nvSpPr>
        <p:spPr>
          <a:xfrm>
            <a:off x="0" y="5016500"/>
            <a:ext cx="8382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96"/>
                                        </p:tgtEl>
                                        <p:attrNameLst>
                                          <p:attrName>style.visibility</p:attrName>
                                        </p:attrNameLst>
                                      </p:cBhvr>
                                      <p:to>
                                        <p:strVal val="visible"/>
                                      </p:to>
                                    </p:set>
                                    <p:anim calcmode="lin" valueType="num">
                                      <p:cBhvr additive="base">
                                        <p:cTn dur="500"/>
                                        <p:tgtEl>
                                          <p:spTgt spid="9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Shape 100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1009" name="Shape 1009"/>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Source Code Pro"/>
                <a:ea typeface="Source Code Pro"/>
                <a:cs typeface="Source Code Pro"/>
                <a:sym typeface="Source Code Pro"/>
              </a:rPr>
              <a:t>&lt;display-legacy&gt;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CSS 2 used a single-keyword syntax for the display property, requiring separate keywords for block-level and inline-level variants of the same layout mode.</a:t>
            </a:r>
            <a:endParaRPr/>
          </a:p>
        </p:txBody>
      </p:sp>
      <p:sp>
        <p:nvSpPr>
          <p:cNvPr id="1010" name="Shape 1010"/>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b="1" lang="en">
                <a:solidFill>
                  <a:schemeClr val="accent5"/>
                </a:solidFill>
                <a:latin typeface="Source Code Pro"/>
                <a:ea typeface="Source Code Pro"/>
                <a:cs typeface="Source Code Pro"/>
                <a:sym typeface="Source Code Pro"/>
              </a:rPr>
              <a:t>&lt;display-legacy&gt;</a:t>
            </a:r>
            <a:endParaRPr b="1">
              <a:solidFill>
                <a:schemeClr val="accent5"/>
              </a:solidFill>
              <a:latin typeface="Source Code Pro"/>
              <a:ea typeface="Source Code Pro"/>
              <a:cs typeface="Source Code Pro"/>
              <a:sym typeface="Source Code Pro"/>
            </a:endParaRPr>
          </a:p>
        </p:txBody>
      </p:sp>
      <p:grpSp>
        <p:nvGrpSpPr>
          <p:cNvPr id="1011" name="Shape 1011"/>
          <p:cNvGrpSpPr/>
          <p:nvPr/>
        </p:nvGrpSpPr>
        <p:grpSpPr>
          <a:xfrm>
            <a:off x="5863200" y="2242924"/>
            <a:ext cx="3154225" cy="921307"/>
            <a:chOff x="5632175" y="1949226"/>
            <a:chExt cx="3154225" cy="630600"/>
          </a:xfrm>
        </p:grpSpPr>
        <p:cxnSp>
          <p:nvCxnSpPr>
            <p:cNvPr id="1012" name="Shape 1012"/>
            <p:cNvCxnSpPr/>
            <p:nvPr/>
          </p:nvCxnSpPr>
          <p:spPr>
            <a:xfrm>
              <a:off x="5632175" y="2264538"/>
              <a:ext cx="634200" cy="0"/>
            </a:xfrm>
            <a:prstGeom prst="straightConnector1">
              <a:avLst/>
            </a:prstGeom>
            <a:noFill/>
            <a:ln cap="flat" cmpd="sng" w="9525">
              <a:solidFill>
                <a:schemeClr val="accent5"/>
              </a:solidFill>
              <a:prstDash val="solid"/>
              <a:round/>
              <a:headEnd len="med" w="med" type="none"/>
              <a:tailEnd len="med" w="med" type="triangle"/>
            </a:ln>
          </p:spPr>
        </p:cxnSp>
        <p:sp>
          <p:nvSpPr>
            <p:cNvPr id="1013" name="Shape 1013"/>
            <p:cNvSpPr txBox="1"/>
            <p:nvPr/>
          </p:nvSpPr>
          <p:spPr>
            <a:xfrm>
              <a:off x="6393900" y="1949226"/>
              <a:ext cx="2392500" cy="630600"/>
            </a:xfrm>
            <a:prstGeom prst="rect">
              <a:avLst/>
            </a:prstGeom>
            <a:noFill/>
            <a:ln>
              <a:noFill/>
            </a:ln>
          </p:spPr>
          <p:txBody>
            <a:bodyPr anchorCtr="0" anchor="ctr" bIns="91425" lIns="91425" spcFirstLastPara="1" rIns="91425" wrap="square" tIns="91425">
              <a:noAutofit/>
            </a:bodyPr>
            <a:lstStyle/>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Inline-block</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Inline-table</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Inline-flex</a:t>
              </a:r>
              <a:endParaRPr sz="1200">
                <a:solidFill>
                  <a:schemeClr val="accent5"/>
                </a:solidFill>
                <a:latin typeface="Source Code Pro"/>
                <a:ea typeface="Source Code Pro"/>
                <a:cs typeface="Source Code Pro"/>
                <a:sym typeface="Source Code Pro"/>
              </a:endParaRPr>
            </a:p>
            <a:p>
              <a:pPr indent="-304800" lvl="0" marL="457200" rtl="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inline-grid</a:t>
              </a:r>
              <a:endParaRPr sz="1200">
                <a:solidFill>
                  <a:schemeClr val="accent5"/>
                </a:solidFill>
                <a:latin typeface="Source Code Pro"/>
                <a:ea typeface="Source Code Pro"/>
                <a:cs typeface="Source Code Pro"/>
                <a:sym typeface="Source Code Pro"/>
              </a:endParaRPr>
            </a:p>
          </p:txBody>
        </p:sp>
        <p:sp>
          <p:nvSpPr>
            <p:cNvPr id="1014" name="Shape 1014"/>
            <p:cNvSpPr/>
            <p:nvPr/>
          </p:nvSpPr>
          <p:spPr>
            <a:xfrm>
              <a:off x="6452175" y="1979651"/>
              <a:ext cx="134400" cy="580200"/>
            </a:xfrm>
            <a:prstGeom prst="leftBrace">
              <a:avLst>
                <a:gd fmla="val 8333"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grpSp>
      <p:sp>
        <p:nvSpPr>
          <p:cNvPr id="1015" name="Shape 1015">
            <a:hlinkClick r:id="rId3"/>
          </p:cNvPr>
          <p:cNvSpPr/>
          <p:nvPr/>
        </p:nvSpPr>
        <p:spPr>
          <a:xfrm>
            <a:off x="0" y="5016500"/>
            <a:ext cx="8572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par>
                                <p:cTn fill="hold" nodeType="withEffect" presetClass="entr" presetID="2" presetSubtype="8">
                                  <p:stCondLst>
                                    <p:cond delay="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9" name="Shape 1019"/>
        <p:cNvGrpSpPr/>
        <p:nvPr/>
      </p:nvGrpSpPr>
      <p:grpSpPr>
        <a:xfrm>
          <a:off x="0" y="0"/>
          <a:ext cx="0" cy="0"/>
          <a:chOff x="0" y="0"/>
          <a:chExt cx="0" cy="0"/>
        </a:xfrm>
      </p:grpSpPr>
      <p:sp>
        <p:nvSpPr>
          <p:cNvPr id="1020" name="Shape 1020"/>
          <p:cNvSpPr txBox="1"/>
          <p:nvPr>
            <p:ph idx="1" type="body"/>
          </p:nvPr>
        </p:nvSpPr>
        <p:spPr>
          <a:xfrm>
            <a:off x="311700" y="4474321"/>
            <a:ext cx="7979400" cy="460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400">
                <a:latin typeface="Source Code Pro"/>
                <a:ea typeface="Source Code Pro"/>
                <a:cs typeface="Source Code Pro"/>
                <a:sym typeface="Source Code Pro"/>
              </a:rPr>
              <a:t>display: inline-______</a:t>
            </a:r>
            <a:endParaRPr sz="2400">
              <a:latin typeface="Source Code Pro"/>
              <a:ea typeface="Source Code Pro"/>
              <a:cs typeface="Source Code Pro"/>
              <a:sym typeface="Source Code Pro"/>
            </a:endParaRPr>
          </a:p>
        </p:txBody>
      </p:sp>
      <p:sp>
        <p:nvSpPr>
          <p:cNvPr id="1021" name="Shape 1021"/>
          <p:cNvSpPr/>
          <p:nvPr/>
        </p:nvSpPr>
        <p:spPr>
          <a:xfrm>
            <a:off x="311700" y="1233775"/>
            <a:ext cx="961200" cy="757500"/>
          </a:xfrm>
          <a:prstGeom prst="rect">
            <a:avLst/>
          </a:prstGeom>
          <a:solidFill>
            <a:srgbClr val="009384">
              <a:alpha val="323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sz="1000">
                <a:solidFill>
                  <a:schemeClr val="dk2"/>
                </a:solidFill>
                <a:latin typeface="Source Code Pro"/>
                <a:ea typeface="Source Code Pro"/>
                <a:cs typeface="Source Code Pro"/>
                <a:sym typeface="Source Code Pro"/>
              </a:rPr>
              <a:t>div</a:t>
            </a:r>
            <a:endParaRPr sz="1000">
              <a:solidFill>
                <a:schemeClr val="dk2"/>
              </a:solidFill>
              <a:latin typeface="Source Code Pro"/>
              <a:ea typeface="Source Code Pro"/>
              <a:cs typeface="Source Code Pro"/>
              <a:sym typeface="Source Code Pro"/>
            </a:endParaRPr>
          </a:p>
        </p:txBody>
      </p:sp>
      <p:grpSp>
        <p:nvGrpSpPr>
          <p:cNvPr id="1022" name="Shape 1022"/>
          <p:cNvGrpSpPr/>
          <p:nvPr/>
        </p:nvGrpSpPr>
        <p:grpSpPr>
          <a:xfrm>
            <a:off x="1418150" y="1233775"/>
            <a:ext cx="1960802" cy="1296900"/>
            <a:chOff x="1406123" y="1233775"/>
            <a:chExt cx="1960802" cy="1296900"/>
          </a:xfrm>
        </p:grpSpPr>
        <p:sp>
          <p:nvSpPr>
            <p:cNvPr id="1023" name="Shape 1023"/>
            <p:cNvSpPr/>
            <p:nvPr/>
          </p:nvSpPr>
          <p:spPr>
            <a:xfrm>
              <a:off x="1406160" y="1233775"/>
              <a:ext cx="984300" cy="432300"/>
            </a:xfrm>
            <a:prstGeom prst="rect">
              <a:avLst/>
            </a:prstGeom>
            <a:solidFill>
              <a:srgbClr val="EAD1D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Header Cell 1</a:t>
              </a:r>
              <a:endParaRPr sz="1000">
                <a:latin typeface="Source Code Pro"/>
                <a:ea typeface="Source Code Pro"/>
                <a:cs typeface="Source Code Pro"/>
                <a:sym typeface="Source Code Pro"/>
              </a:endParaRPr>
            </a:p>
          </p:txBody>
        </p:sp>
        <p:sp>
          <p:nvSpPr>
            <p:cNvPr id="1024" name="Shape 1024"/>
            <p:cNvSpPr/>
            <p:nvPr/>
          </p:nvSpPr>
          <p:spPr>
            <a:xfrm>
              <a:off x="2392225" y="1233775"/>
              <a:ext cx="974700" cy="432300"/>
            </a:xfrm>
            <a:prstGeom prst="rect">
              <a:avLst/>
            </a:prstGeom>
            <a:solidFill>
              <a:srgbClr val="EAD1D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Header Cell 2</a:t>
              </a:r>
              <a:endParaRPr sz="1000">
                <a:latin typeface="Source Code Pro"/>
                <a:ea typeface="Source Code Pro"/>
                <a:cs typeface="Source Code Pro"/>
                <a:sym typeface="Source Code Pro"/>
              </a:endParaRPr>
            </a:p>
          </p:txBody>
        </p:sp>
        <p:sp>
          <p:nvSpPr>
            <p:cNvPr id="1025" name="Shape 1025"/>
            <p:cNvSpPr/>
            <p:nvPr/>
          </p:nvSpPr>
          <p:spPr>
            <a:xfrm>
              <a:off x="1406123" y="1666079"/>
              <a:ext cx="984300" cy="432300"/>
            </a:xfrm>
            <a:prstGeom prst="rect">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Cell 1</a:t>
              </a:r>
              <a:endParaRPr sz="1000">
                <a:latin typeface="Source Code Pro"/>
                <a:ea typeface="Source Code Pro"/>
                <a:cs typeface="Source Code Pro"/>
                <a:sym typeface="Source Code Pro"/>
              </a:endParaRPr>
            </a:p>
          </p:txBody>
        </p:sp>
        <p:sp>
          <p:nvSpPr>
            <p:cNvPr id="1026" name="Shape 1026"/>
            <p:cNvSpPr/>
            <p:nvPr/>
          </p:nvSpPr>
          <p:spPr>
            <a:xfrm>
              <a:off x="2392225" y="1666075"/>
              <a:ext cx="974700" cy="432300"/>
            </a:xfrm>
            <a:prstGeom prst="rect">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Cell 2</a:t>
              </a:r>
              <a:endParaRPr sz="1000">
                <a:latin typeface="Source Code Pro"/>
                <a:ea typeface="Source Code Pro"/>
                <a:cs typeface="Source Code Pro"/>
                <a:sym typeface="Source Code Pro"/>
              </a:endParaRPr>
            </a:p>
          </p:txBody>
        </p:sp>
        <p:sp>
          <p:nvSpPr>
            <p:cNvPr id="1027" name="Shape 1027"/>
            <p:cNvSpPr/>
            <p:nvPr/>
          </p:nvSpPr>
          <p:spPr>
            <a:xfrm>
              <a:off x="1406123" y="2098375"/>
              <a:ext cx="984300" cy="432300"/>
            </a:xfrm>
            <a:prstGeom prst="rect">
              <a:avLst/>
            </a:prstGeom>
            <a:solidFill>
              <a:srgbClr val="C9DAF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Footer Cell 1</a:t>
              </a:r>
              <a:endParaRPr sz="1000">
                <a:latin typeface="Source Code Pro"/>
                <a:ea typeface="Source Code Pro"/>
                <a:cs typeface="Source Code Pro"/>
                <a:sym typeface="Source Code Pro"/>
              </a:endParaRPr>
            </a:p>
          </p:txBody>
        </p:sp>
        <p:sp>
          <p:nvSpPr>
            <p:cNvPr id="1028" name="Shape 1028"/>
            <p:cNvSpPr/>
            <p:nvPr/>
          </p:nvSpPr>
          <p:spPr>
            <a:xfrm>
              <a:off x="2392225" y="2098375"/>
              <a:ext cx="974700" cy="432300"/>
            </a:xfrm>
            <a:prstGeom prst="rect">
              <a:avLst/>
            </a:prstGeom>
            <a:solidFill>
              <a:srgbClr val="C9DAF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Footer Cell 2</a:t>
              </a:r>
              <a:endParaRPr sz="1000">
                <a:latin typeface="Source Code Pro"/>
                <a:ea typeface="Source Code Pro"/>
                <a:cs typeface="Source Code Pro"/>
                <a:sym typeface="Source Code Pro"/>
              </a:endParaRPr>
            </a:p>
          </p:txBody>
        </p:sp>
      </p:grpSp>
      <p:grpSp>
        <p:nvGrpSpPr>
          <p:cNvPr id="1029" name="Shape 1029"/>
          <p:cNvGrpSpPr/>
          <p:nvPr/>
        </p:nvGrpSpPr>
        <p:grpSpPr>
          <a:xfrm>
            <a:off x="3524203" y="1233767"/>
            <a:ext cx="3053846" cy="520472"/>
            <a:chOff x="4940450" y="1483350"/>
            <a:chExt cx="3993000" cy="622500"/>
          </a:xfrm>
        </p:grpSpPr>
        <p:sp>
          <p:nvSpPr>
            <p:cNvPr id="1030" name="Shape 1030"/>
            <p:cNvSpPr/>
            <p:nvPr/>
          </p:nvSpPr>
          <p:spPr>
            <a:xfrm>
              <a:off x="4940450" y="1483350"/>
              <a:ext cx="3993000" cy="622500"/>
            </a:xfrm>
            <a:prstGeom prst="rect">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000">
                <a:latin typeface="Source Code Pro"/>
                <a:ea typeface="Source Code Pro"/>
                <a:cs typeface="Source Code Pro"/>
                <a:sym typeface="Source Code Pro"/>
              </a:endParaRPr>
            </a:p>
          </p:txBody>
        </p:sp>
        <p:sp>
          <p:nvSpPr>
            <p:cNvPr id="1031" name="Shape 1031"/>
            <p:cNvSpPr/>
            <p:nvPr/>
          </p:nvSpPr>
          <p:spPr>
            <a:xfrm>
              <a:off x="5101493" y="1491993"/>
              <a:ext cx="1011300" cy="605100"/>
            </a:xfrm>
            <a:prstGeom prst="rect">
              <a:avLst/>
            </a:prstGeom>
            <a:solidFill>
              <a:srgbClr val="800080">
                <a:alpha val="36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first</a:t>
              </a:r>
              <a:endParaRPr sz="1000">
                <a:latin typeface="Source Code Pro"/>
                <a:ea typeface="Source Code Pro"/>
                <a:cs typeface="Source Code Pro"/>
                <a:sym typeface="Source Code Pro"/>
              </a:endParaRPr>
            </a:p>
          </p:txBody>
        </p:sp>
        <p:sp>
          <p:nvSpPr>
            <p:cNvPr id="1032" name="Shape 1032"/>
            <p:cNvSpPr/>
            <p:nvPr/>
          </p:nvSpPr>
          <p:spPr>
            <a:xfrm>
              <a:off x="6426235" y="1491993"/>
              <a:ext cx="1011300" cy="605100"/>
            </a:xfrm>
            <a:prstGeom prst="rect">
              <a:avLst/>
            </a:prstGeom>
            <a:solidFill>
              <a:srgbClr val="FFA500">
                <a:alpha val="33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second</a:t>
              </a:r>
              <a:endParaRPr sz="1000">
                <a:latin typeface="Source Code Pro"/>
                <a:ea typeface="Source Code Pro"/>
                <a:cs typeface="Source Code Pro"/>
                <a:sym typeface="Source Code Pro"/>
              </a:endParaRPr>
            </a:p>
          </p:txBody>
        </p:sp>
        <p:sp>
          <p:nvSpPr>
            <p:cNvPr id="1033" name="Shape 1033"/>
            <p:cNvSpPr/>
            <p:nvPr/>
          </p:nvSpPr>
          <p:spPr>
            <a:xfrm>
              <a:off x="7750978" y="1491993"/>
              <a:ext cx="1011300" cy="605100"/>
            </a:xfrm>
            <a:prstGeom prst="rect">
              <a:avLst/>
            </a:prstGeom>
            <a:solidFill>
              <a:srgbClr val="009384">
                <a:alpha val="3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third</a:t>
              </a:r>
              <a:endParaRPr sz="1000">
                <a:latin typeface="Source Code Pro"/>
                <a:ea typeface="Source Code Pro"/>
                <a:cs typeface="Source Code Pro"/>
                <a:sym typeface="Source Code Pro"/>
              </a:endParaRPr>
            </a:p>
          </p:txBody>
        </p:sp>
      </p:grpSp>
      <p:grpSp>
        <p:nvGrpSpPr>
          <p:cNvPr id="1034" name="Shape 1034"/>
          <p:cNvGrpSpPr/>
          <p:nvPr/>
        </p:nvGrpSpPr>
        <p:grpSpPr>
          <a:xfrm>
            <a:off x="6723300" y="1233763"/>
            <a:ext cx="2092858" cy="1171289"/>
            <a:chOff x="6723300" y="1233763"/>
            <a:chExt cx="2092858" cy="1171289"/>
          </a:xfrm>
        </p:grpSpPr>
        <p:sp>
          <p:nvSpPr>
            <p:cNvPr id="1035" name="Shape 1035"/>
            <p:cNvSpPr/>
            <p:nvPr/>
          </p:nvSpPr>
          <p:spPr>
            <a:xfrm>
              <a:off x="6723300" y="1233763"/>
              <a:ext cx="2084100" cy="1171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6" name="Shape 1036"/>
            <p:cNvSpPr/>
            <p:nvPr/>
          </p:nvSpPr>
          <p:spPr>
            <a:xfrm>
              <a:off x="6723300" y="1233763"/>
              <a:ext cx="1336800" cy="569100"/>
            </a:xfrm>
            <a:prstGeom prst="rect">
              <a:avLst/>
            </a:prstGeom>
            <a:solidFill>
              <a:srgbClr val="800080">
                <a:alpha val="36150"/>
              </a:srgbClr>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latin typeface="Source Code Pro"/>
                  <a:ea typeface="Source Code Pro"/>
                  <a:cs typeface="Source Code Pro"/>
                  <a:sym typeface="Source Code Pro"/>
                </a:rPr>
                <a:t>First</a:t>
              </a:r>
              <a:endParaRPr sz="1000">
                <a:latin typeface="Source Code Pro"/>
                <a:ea typeface="Source Code Pro"/>
                <a:cs typeface="Source Code Pro"/>
                <a:sym typeface="Source Code Pro"/>
              </a:endParaRPr>
            </a:p>
          </p:txBody>
        </p:sp>
        <p:sp>
          <p:nvSpPr>
            <p:cNvPr id="1037" name="Shape 1037"/>
            <p:cNvSpPr/>
            <p:nvPr/>
          </p:nvSpPr>
          <p:spPr>
            <a:xfrm>
              <a:off x="7424848" y="1233763"/>
              <a:ext cx="1391310" cy="1171248"/>
            </a:xfrm>
            <a:prstGeom prst="rect">
              <a:avLst/>
            </a:prstGeom>
            <a:solidFill>
              <a:srgbClr val="FFA500">
                <a:alpha val="33080"/>
              </a:srgbClr>
            </a:solid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a:latin typeface="Source Code Pro"/>
                  <a:ea typeface="Source Code Pro"/>
                  <a:cs typeface="Source Code Pro"/>
                  <a:sym typeface="Source Code Pro"/>
                </a:rPr>
                <a:t>Second</a:t>
              </a:r>
              <a:endParaRPr sz="1000">
                <a:latin typeface="Source Code Pro"/>
                <a:ea typeface="Source Code Pro"/>
                <a:cs typeface="Source Code Pro"/>
                <a:sym typeface="Source Code Pro"/>
              </a:endParaRPr>
            </a:p>
          </p:txBody>
        </p:sp>
        <p:sp>
          <p:nvSpPr>
            <p:cNvPr id="1038" name="Shape 1038"/>
            <p:cNvSpPr/>
            <p:nvPr/>
          </p:nvSpPr>
          <p:spPr>
            <a:xfrm>
              <a:off x="6723300" y="1912152"/>
              <a:ext cx="621000" cy="492900"/>
            </a:xfrm>
            <a:prstGeom prst="rect">
              <a:avLst/>
            </a:prstGeom>
            <a:solidFill>
              <a:srgbClr val="666666">
                <a:alpha val="488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Source Code Pro"/>
                  <a:ea typeface="Source Code Pro"/>
                  <a:cs typeface="Source Code Pro"/>
                  <a:sym typeface="Source Code Pro"/>
                </a:rPr>
                <a:t>Third</a:t>
              </a:r>
              <a:endParaRPr sz="1000">
                <a:latin typeface="Source Code Pro"/>
                <a:ea typeface="Source Code Pro"/>
                <a:cs typeface="Source Code Pro"/>
                <a:sym typeface="Source Code Pro"/>
              </a:endParaRPr>
            </a:p>
          </p:txBody>
        </p:sp>
      </p:grpSp>
      <p:sp>
        <p:nvSpPr>
          <p:cNvPr id="1039" name="Shape 1039"/>
          <p:cNvSpPr txBox="1"/>
          <p:nvPr/>
        </p:nvSpPr>
        <p:spPr>
          <a:xfrm>
            <a:off x="311706" y="2750575"/>
            <a:ext cx="9612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block</a:t>
            </a:r>
            <a:endParaRPr sz="1200">
              <a:latin typeface="Source Code Pro"/>
              <a:ea typeface="Source Code Pro"/>
              <a:cs typeface="Source Code Pro"/>
              <a:sym typeface="Source Code Pro"/>
            </a:endParaRPr>
          </a:p>
        </p:txBody>
      </p:sp>
      <p:sp>
        <p:nvSpPr>
          <p:cNvPr id="1040" name="Shape 1040"/>
          <p:cNvSpPr txBox="1"/>
          <p:nvPr/>
        </p:nvSpPr>
        <p:spPr>
          <a:xfrm>
            <a:off x="1418144" y="2750575"/>
            <a:ext cx="19608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table</a:t>
            </a:r>
            <a:endParaRPr sz="1200">
              <a:latin typeface="Source Code Pro"/>
              <a:ea typeface="Source Code Pro"/>
              <a:cs typeface="Source Code Pro"/>
              <a:sym typeface="Source Code Pro"/>
            </a:endParaRPr>
          </a:p>
        </p:txBody>
      </p:sp>
      <p:sp>
        <p:nvSpPr>
          <p:cNvPr id="1041" name="Shape 1041"/>
          <p:cNvSpPr txBox="1"/>
          <p:nvPr/>
        </p:nvSpPr>
        <p:spPr>
          <a:xfrm>
            <a:off x="3524204" y="2750575"/>
            <a:ext cx="30540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flex</a:t>
            </a:r>
            <a:endParaRPr sz="1200">
              <a:latin typeface="Source Code Pro"/>
              <a:ea typeface="Source Code Pro"/>
              <a:cs typeface="Source Code Pro"/>
              <a:sym typeface="Source Code Pro"/>
            </a:endParaRPr>
          </a:p>
        </p:txBody>
      </p:sp>
      <p:sp>
        <p:nvSpPr>
          <p:cNvPr id="1042" name="Shape 1042"/>
          <p:cNvSpPr txBox="1"/>
          <p:nvPr/>
        </p:nvSpPr>
        <p:spPr>
          <a:xfrm>
            <a:off x="6723301" y="2750575"/>
            <a:ext cx="20928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grid</a:t>
            </a:r>
            <a:endParaRPr sz="1200">
              <a:latin typeface="Source Code Pro"/>
              <a:ea typeface="Source Code Pro"/>
              <a:cs typeface="Source Code Pro"/>
              <a:sym typeface="Source Code Pro"/>
            </a:endParaRPr>
          </a:p>
        </p:txBody>
      </p:sp>
      <p:sp>
        <p:nvSpPr>
          <p:cNvPr id="1043" name="Shape 1043">
            <a:hlinkClick r:id="rId3"/>
          </p:cNvPr>
          <p:cNvSpPr/>
          <p:nvPr/>
        </p:nvSpPr>
        <p:spPr>
          <a:xfrm>
            <a:off x="0" y="5016500"/>
            <a:ext cx="8763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7" name="Shape 1047"/>
        <p:cNvGrpSpPr/>
        <p:nvPr/>
      </p:nvGrpSpPr>
      <p:grpSpPr>
        <a:xfrm>
          <a:off x="0" y="0"/>
          <a:ext cx="0" cy="0"/>
          <a:chOff x="0" y="0"/>
          <a:chExt cx="0" cy="0"/>
        </a:xfrm>
      </p:grpSpPr>
      <p:sp>
        <p:nvSpPr>
          <p:cNvPr id="1048" name="Shape 1048"/>
          <p:cNvSpPr txBox="1"/>
          <p:nvPr>
            <p:ph idx="1" type="body"/>
          </p:nvPr>
        </p:nvSpPr>
        <p:spPr>
          <a:xfrm>
            <a:off x="311700" y="4474321"/>
            <a:ext cx="7979400" cy="460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400"/>
              <a:t>{ CSS: display: what ? }</a:t>
            </a:r>
            <a:endParaRPr sz="2400"/>
          </a:p>
        </p:txBody>
      </p:sp>
      <p:sp>
        <p:nvSpPr>
          <p:cNvPr id="1049" name="Shape 1049"/>
          <p:cNvSpPr txBox="1"/>
          <p:nvPr>
            <p:ph idx="4294967295" type="body"/>
          </p:nvPr>
        </p:nvSpPr>
        <p:spPr>
          <a:xfrm>
            <a:off x="3443550" y="500925"/>
            <a:ext cx="2256900" cy="3301800"/>
          </a:xfrm>
          <a:prstGeom prst="rect">
            <a:avLst/>
          </a:prstGeom>
        </p:spPr>
        <p:txBody>
          <a:bodyPr anchorCtr="0" anchor="t" bIns="91425" lIns="91425" spcFirstLastPara="1" rIns="91425" wrap="square" tIns="91425">
            <a:noAutofit/>
          </a:bodyPr>
          <a:lstStyle/>
          <a:p>
            <a:pPr indent="0" lvl="0" marL="0" rtl="0">
              <a:lnSpc>
                <a:spcPct val="200000"/>
              </a:lnSpc>
              <a:spcBef>
                <a:spcPts val="100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grpSp>
        <p:nvGrpSpPr>
          <p:cNvPr id="1050" name="Shape 1050"/>
          <p:cNvGrpSpPr/>
          <p:nvPr/>
        </p:nvGrpSpPr>
        <p:grpSpPr>
          <a:xfrm>
            <a:off x="6197150" y="2810887"/>
            <a:ext cx="2392500" cy="921300"/>
            <a:chOff x="6739000" y="3557799"/>
            <a:chExt cx="2392500" cy="921300"/>
          </a:xfrm>
        </p:grpSpPr>
        <p:sp>
          <p:nvSpPr>
            <p:cNvPr id="1051" name="Shape 1051"/>
            <p:cNvSpPr txBox="1"/>
            <p:nvPr/>
          </p:nvSpPr>
          <p:spPr>
            <a:xfrm>
              <a:off x="6739000" y="3557799"/>
              <a:ext cx="2392500" cy="921300"/>
            </a:xfrm>
            <a:prstGeom prst="rect">
              <a:avLst/>
            </a:prstGeom>
            <a:noFill/>
            <a:ln>
              <a:noFill/>
            </a:ln>
          </p:spPr>
          <p:txBody>
            <a:bodyPr anchorCtr="0" anchor="ctr" bIns="91425" lIns="91425" spcFirstLastPara="1" rIns="91425" wrap="square" tIns="91425">
              <a:noAutofit/>
            </a:bodyPr>
            <a:lstStyle/>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i</a:t>
              </a:r>
              <a:r>
                <a:rPr lang="en" sz="1100">
                  <a:solidFill>
                    <a:srgbClr val="999999"/>
                  </a:solidFill>
                  <a:latin typeface="Source Code Pro"/>
                  <a:ea typeface="Source Code Pro"/>
                  <a:cs typeface="Source Code Pro"/>
                  <a:sym typeface="Source Code Pro"/>
                </a:rPr>
                <a:t>nline-block</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inline-table</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inline-flex</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inline-grid</a:t>
              </a:r>
              <a:endParaRPr sz="1100">
                <a:solidFill>
                  <a:srgbClr val="999999"/>
                </a:solidFill>
                <a:latin typeface="Source Code Pro"/>
                <a:ea typeface="Source Code Pro"/>
                <a:cs typeface="Source Code Pro"/>
                <a:sym typeface="Source Code Pro"/>
              </a:endParaRPr>
            </a:p>
          </p:txBody>
        </p:sp>
        <p:sp>
          <p:nvSpPr>
            <p:cNvPr id="1052" name="Shape 1052"/>
            <p:cNvSpPr/>
            <p:nvPr/>
          </p:nvSpPr>
          <p:spPr>
            <a:xfrm>
              <a:off x="6815950" y="3594612"/>
              <a:ext cx="134400" cy="847800"/>
            </a:xfrm>
            <a:prstGeom prst="leftBrace">
              <a:avLst>
                <a:gd fmla="val 8333" name="adj1"/>
                <a:gd fmla="val 50000" name="adj2"/>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100">
                <a:solidFill>
                  <a:srgbClr val="999999"/>
                </a:solidFill>
                <a:latin typeface="Source Code Pro"/>
                <a:ea typeface="Source Code Pro"/>
                <a:cs typeface="Source Code Pro"/>
                <a:sym typeface="Source Code Pro"/>
              </a:endParaRPr>
            </a:p>
          </p:txBody>
        </p:sp>
      </p:grpSp>
      <p:sp>
        <p:nvSpPr>
          <p:cNvPr id="1053" name="Shape 1053"/>
          <p:cNvSpPr txBox="1"/>
          <p:nvPr/>
        </p:nvSpPr>
        <p:spPr>
          <a:xfrm>
            <a:off x="5619825" y="197599"/>
            <a:ext cx="1730100" cy="736200"/>
          </a:xfrm>
          <a:prstGeom prst="rect">
            <a:avLst/>
          </a:prstGeom>
          <a:noFill/>
          <a:ln>
            <a:noFill/>
          </a:ln>
        </p:spPr>
        <p:txBody>
          <a:bodyPr anchorCtr="0" anchor="ctr" bIns="91425" lIns="91425" spcFirstLastPara="1" rIns="91425" wrap="square" tIns="91425">
            <a:noAutofit/>
          </a:bodyPr>
          <a:lstStyle/>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b</a:t>
            </a:r>
            <a:r>
              <a:rPr lang="en" sz="1100">
                <a:solidFill>
                  <a:srgbClr val="999999"/>
                </a:solidFill>
                <a:latin typeface="Source Code Pro"/>
                <a:ea typeface="Source Code Pro"/>
                <a:cs typeface="Source Code Pro"/>
                <a:sym typeface="Source Code Pro"/>
              </a:rPr>
              <a:t>lock</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inline</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run-in</a:t>
            </a:r>
            <a:endParaRPr sz="1100">
              <a:solidFill>
                <a:srgbClr val="999999"/>
              </a:solidFill>
              <a:latin typeface="Source Code Pro"/>
              <a:ea typeface="Source Code Pro"/>
              <a:cs typeface="Source Code Pro"/>
              <a:sym typeface="Source Code Pro"/>
            </a:endParaRPr>
          </a:p>
        </p:txBody>
      </p:sp>
      <p:sp>
        <p:nvSpPr>
          <p:cNvPr id="1054" name="Shape 1054"/>
          <p:cNvSpPr/>
          <p:nvPr/>
        </p:nvSpPr>
        <p:spPr>
          <a:xfrm>
            <a:off x="5659100" y="197599"/>
            <a:ext cx="134400" cy="736200"/>
          </a:xfrm>
          <a:prstGeom prst="leftBrace">
            <a:avLst>
              <a:gd fmla="val 8333" name="adj1"/>
              <a:gd fmla="val 50000" name="adj2"/>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grpSp>
        <p:nvGrpSpPr>
          <p:cNvPr id="1055" name="Shape 1055"/>
          <p:cNvGrpSpPr/>
          <p:nvPr/>
        </p:nvGrpSpPr>
        <p:grpSpPr>
          <a:xfrm>
            <a:off x="7044350" y="387575"/>
            <a:ext cx="1730100" cy="1634100"/>
            <a:chOff x="7669300" y="351131"/>
            <a:chExt cx="1730100" cy="1634100"/>
          </a:xfrm>
        </p:grpSpPr>
        <p:sp>
          <p:nvSpPr>
            <p:cNvPr id="1056" name="Shape 1056"/>
            <p:cNvSpPr txBox="1"/>
            <p:nvPr/>
          </p:nvSpPr>
          <p:spPr>
            <a:xfrm>
              <a:off x="7669300" y="351131"/>
              <a:ext cx="1730100" cy="1634100"/>
            </a:xfrm>
            <a:prstGeom prst="rect">
              <a:avLst/>
            </a:prstGeom>
            <a:noFill/>
            <a:ln>
              <a:noFill/>
            </a:ln>
          </p:spPr>
          <p:txBody>
            <a:bodyPr anchorCtr="0" anchor="ctr" bIns="91425" lIns="91425" spcFirstLastPara="1" rIns="91425" wrap="square" tIns="91425">
              <a:noAutofit/>
            </a:bodyPr>
            <a:lstStyle/>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flow-root</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flex</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grid</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subgrid</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ruby</a:t>
              </a:r>
              <a:endParaRPr sz="1100">
                <a:solidFill>
                  <a:srgbClr val="999999"/>
                </a:solidFill>
                <a:latin typeface="Source Code Pro"/>
                <a:ea typeface="Source Code Pro"/>
                <a:cs typeface="Source Code Pro"/>
                <a:sym typeface="Source Code Pro"/>
              </a:endParaRPr>
            </a:p>
          </p:txBody>
        </p:sp>
        <p:sp>
          <p:nvSpPr>
            <p:cNvPr id="1057" name="Shape 1057"/>
            <p:cNvSpPr/>
            <p:nvPr/>
          </p:nvSpPr>
          <p:spPr>
            <a:xfrm>
              <a:off x="7727575" y="429956"/>
              <a:ext cx="134400" cy="1503300"/>
            </a:xfrm>
            <a:prstGeom prst="leftBrace">
              <a:avLst>
                <a:gd fmla="val 8333" name="adj1"/>
                <a:gd fmla="val 50000" name="adj2"/>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100">
                <a:solidFill>
                  <a:srgbClr val="999999"/>
                </a:solidFill>
                <a:latin typeface="Source Code Pro"/>
                <a:ea typeface="Source Code Pro"/>
                <a:cs typeface="Source Code Pro"/>
                <a:sym typeface="Source Code Pro"/>
              </a:endParaRPr>
            </a:p>
          </p:txBody>
        </p:sp>
      </p:grpSp>
      <p:sp>
        <p:nvSpPr>
          <p:cNvPr id="1058" name="Shape 1058"/>
          <p:cNvSpPr txBox="1"/>
          <p:nvPr/>
        </p:nvSpPr>
        <p:spPr>
          <a:xfrm>
            <a:off x="554350" y="330327"/>
            <a:ext cx="2392500" cy="2975700"/>
          </a:xfrm>
          <a:prstGeom prst="rect">
            <a:avLst/>
          </a:prstGeom>
          <a:noFill/>
          <a:ln>
            <a:noFill/>
          </a:ln>
        </p:spPr>
        <p:txBody>
          <a:bodyPr anchorCtr="0" anchor="ctr" bIns="91425" lIns="91425" spcFirstLastPara="1" rIns="91425" wrap="square" tIns="91425">
            <a:noAutofit/>
          </a:bodyPr>
          <a:lstStyle/>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table-row-group</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table-header-group</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table-footer-group</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table-row</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table-cell</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table-column-group</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table-column</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table-caption</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ruby-base</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ruby-text</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ruby-base-container</a:t>
            </a:r>
            <a:endParaRPr sz="1100">
              <a:solidFill>
                <a:srgbClr val="999999"/>
              </a:solidFill>
              <a:latin typeface="Source Code Pro"/>
              <a:ea typeface="Source Code Pro"/>
              <a:cs typeface="Source Code Pro"/>
              <a:sym typeface="Source Code Pro"/>
            </a:endParaRPr>
          </a:p>
          <a:p>
            <a:pPr indent="-298450" lvl="0" marL="457200" rtl="0">
              <a:lnSpc>
                <a:spcPct val="115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ruby-text-container</a:t>
            </a:r>
            <a:endParaRPr sz="1100">
              <a:solidFill>
                <a:srgbClr val="999999"/>
              </a:solidFill>
              <a:latin typeface="Source Code Pro"/>
              <a:ea typeface="Source Code Pro"/>
              <a:cs typeface="Source Code Pro"/>
              <a:sym typeface="Source Code Pro"/>
            </a:endParaRPr>
          </a:p>
        </p:txBody>
      </p:sp>
      <p:sp>
        <p:nvSpPr>
          <p:cNvPr id="1059" name="Shape 1059"/>
          <p:cNvSpPr/>
          <p:nvPr/>
        </p:nvSpPr>
        <p:spPr>
          <a:xfrm rot="10800000">
            <a:off x="2946850" y="562096"/>
            <a:ext cx="134400" cy="2488500"/>
          </a:xfrm>
          <a:prstGeom prst="leftBrace">
            <a:avLst>
              <a:gd fmla="val 8333" name="adj1"/>
              <a:gd fmla="val 50000" name="adj2"/>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chemeClr val="accent5"/>
              </a:solidFill>
            </a:endParaRPr>
          </a:p>
        </p:txBody>
      </p:sp>
      <p:cxnSp>
        <p:nvCxnSpPr>
          <p:cNvPr id="1060" name="Shape 1060"/>
          <p:cNvCxnSpPr>
            <a:endCxn id="1059" idx="1"/>
          </p:cNvCxnSpPr>
          <p:nvPr/>
        </p:nvCxnSpPr>
        <p:spPr>
          <a:xfrm rot="10800000">
            <a:off x="3081250" y="1806346"/>
            <a:ext cx="417000" cy="184800"/>
          </a:xfrm>
          <a:prstGeom prst="curvedConnector3">
            <a:avLst>
              <a:gd fmla="val 50000" name="adj1"/>
            </a:avLst>
          </a:prstGeom>
          <a:noFill/>
          <a:ln cap="flat" cmpd="sng" w="9525">
            <a:solidFill>
              <a:srgbClr val="999999"/>
            </a:solidFill>
            <a:prstDash val="solid"/>
            <a:round/>
            <a:headEnd len="med" w="med" type="none"/>
            <a:tailEnd len="med" w="med" type="triangle"/>
          </a:ln>
        </p:spPr>
      </p:cxnSp>
      <p:cxnSp>
        <p:nvCxnSpPr>
          <p:cNvPr id="1061" name="Shape 1061"/>
          <p:cNvCxnSpPr>
            <a:endCxn id="1054" idx="1"/>
          </p:cNvCxnSpPr>
          <p:nvPr/>
        </p:nvCxnSpPr>
        <p:spPr>
          <a:xfrm flipH="1" rot="10800000">
            <a:off x="5231900" y="565699"/>
            <a:ext cx="427200" cy="261900"/>
          </a:xfrm>
          <a:prstGeom prst="curvedConnector3">
            <a:avLst>
              <a:gd fmla="val 50000" name="adj1"/>
            </a:avLst>
          </a:prstGeom>
          <a:noFill/>
          <a:ln cap="flat" cmpd="sng" w="9525">
            <a:solidFill>
              <a:srgbClr val="999999"/>
            </a:solidFill>
            <a:prstDash val="solid"/>
            <a:round/>
            <a:headEnd len="med" w="med" type="none"/>
            <a:tailEnd len="med" w="med" type="triangle"/>
          </a:ln>
        </p:spPr>
      </p:cxnSp>
      <p:cxnSp>
        <p:nvCxnSpPr>
          <p:cNvPr id="1062" name="Shape 1062"/>
          <p:cNvCxnSpPr>
            <a:endCxn id="1057" idx="1"/>
          </p:cNvCxnSpPr>
          <p:nvPr/>
        </p:nvCxnSpPr>
        <p:spPr>
          <a:xfrm>
            <a:off x="5169425" y="1218049"/>
            <a:ext cx="1933200" cy="0"/>
          </a:xfrm>
          <a:prstGeom prst="straightConnector1">
            <a:avLst/>
          </a:prstGeom>
          <a:noFill/>
          <a:ln cap="flat" cmpd="sng" w="9525">
            <a:solidFill>
              <a:srgbClr val="999999"/>
            </a:solidFill>
            <a:prstDash val="solid"/>
            <a:round/>
            <a:headEnd len="med" w="med" type="none"/>
            <a:tailEnd len="med" w="med" type="triangle"/>
          </a:ln>
        </p:spPr>
      </p:cxnSp>
      <p:cxnSp>
        <p:nvCxnSpPr>
          <p:cNvPr id="1063" name="Shape 1063"/>
          <p:cNvCxnSpPr/>
          <p:nvPr/>
        </p:nvCxnSpPr>
        <p:spPr>
          <a:xfrm>
            <a:off x="4880450" y="2410800"/>
            <a:ext cx="734100" cy="0"/>
          </a:xfrm>
          <a:prstGeom prst="straightConnector1">
            <a:avLst/>
          </a:prstGeom>
          <a:noFill/>
          <a:ln cap="flat" cmpd="sng" w="9525">
            <a:solidFill>
              <a:srgbClr val="999999"/>
            </a:solidFill>
            <a:prstDash val="solid"/>
            <a:round/>
            <a:headEnd len="med" w="med" type="none"/>
            <a:tailEnd len="med" w="med" type="triangle"/>
          </a:ln>
        </p:spPr>
      </p:cxnSp>
      <p:grpSp>
        <p:nvGrpSpPr>
          <p:cNvPr id="1064" name="Shape 1064"/>
          <p:cNvGrpSpPr/>
          <p:nvPr/>
        </p:nvGrpSpPr>
        <p:grpSpPr>
          <a:xfrm>
            <a:off x="5597025" y="2095487"/>
            <a:ext cx="2392500" cy="630600"/>
            <a:chOff x="5978025" y="2095487"/>
            <a:chExt cx="2392500" cy="630600"/>
          </a:xfrm>
        </p:grpSpPr>
        <p:sp>
          <p:nvSpPr>
            <p:cNvPr id="1065" name="Shape 1065"/>
            <p:cNvSpPr txBox="1"/>
            <p:nvPr/>
          </p:nvSpPr>
          <p:spPr>
            <a:xfrm>
              <a:off x="5978025" y="2095487"/>
              <a:ext cx="2392500" cy="630600"/>
            </a:xfrm>
            <a:prstGeom prst="rect">
              <a:avLst/>
            </a:prstGeom>
            <a:noFill/>
            <a:ln>
              <a:noFill/>
            </a:ln>
          </p:spPr>
          <p:txBody>
            <a:bodyPr anchorCtr="0" anchor="ctr" bIns="91425" lIns="91425" spcFirstLastPara="1" rIns="91425" wrap="square" tIns="91425">
              <a:noAutofit/>
            </a:bodyPr>
            <a:lstStyle/>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c</a:t>
              </a:r>
              <a:r>
                <a:rPr lang="en" sz="1100">
                  <a:solidFill>
                    <a:srgbClr val="999999"/>
                  </a:solidFill>
                  <a:latin typeface="Source Code Pro"/>
                  <a:ea typeface="Source Code Pro"/>
                  <a:cs typeface="Source Code Pro"/>
                  <a:sym typeface="Source Code Pro"/>
                </a:rPr>
                <a:t>ontents</a:t>
              </a:r>
              <a:endParaRPr sz="1100">
                <a:solidFill>
                  <a:srgbClr val="999999"/>
                </a:solidFill>
                <a:latin typeface="Source Code Pro"/>
                <a:ea typeface="Source Code Pro"/>
                <a:cs typeface="Source Code Pro"/>
                <a:sym typeface="Source Code Pro"/>
              </a:endParaRPr>
            </a:p>
            <a:p>
              <a:pPr indent="-298450" lvl="0" marL="457200" rtl="0">
                <a:lnSpc>
                  <a:spcPct val="100000"/>
                </a:lnSpc>
                <a:spcBef>
                  <a:spcPts val="0"/>
                </a:spcBef>
                <a:spcAft>
                  <a:spcPts val="0"/>
                </a:spcAft>
                <a:buClr>
                  <a:srgbClr val="999999"/>
                </a:buClr>
                <a:buSzPts val="1100"/>
                <a:buFont typeface="Source Code Pro"/>
                <a:buChar char="●"/>
              </a:pPr>
              <a:r>
                <a:rPr lang="en" sz="1100">
                  <a:solidFill>
                    <a:srgbClr val="999999"/>
                  </a:solidFill>
                  <a:latin typeface="Source Code Pro"/>
                  <a:ea typeface="Source Code Pro"/>
                  <a:cs typeface="Source Code Pro"/>
                  <a:sym typeface="Source Code Pro"/>
                </a:rPr>
                <a:t>none</a:t>
              </a:r>
              <a:endParaRPr sz="1100">
                <a:solidFill>
                  <a:srgbClr val="999999"/>
                </a:solidFill>
                <a:latin typeface="Source Code Pro"/>
                <a:ea typeface="Source Code Pro"/>
                <a:cs typeface="Source Code Pro"/>
                <a:sym typeface="Source Code Pro"/>
              </a:endParaRPr>
            </a:p>
          </p:txBody>
        </p:sp>
        <p:sp>
          <p:nvSpPr>
            <p:cNvPr id="1066" name="Shape 1066"/>
            <p:cNvSpPr/>
            <p:nvPr/>
          </p:nvSpPr>
          <p:spPr>
            <a:xfrm>
              <a:off x="6036300" y="2125911"/>
              <a:ext cx="134400" cy="580200"/>
            </a:xfrm>
            <a:prstGeom prst="leftBrace">
              <a:avLst>
                <a:gd fmla="val 8333" name="adj1"/>
                <a:gd fmla="val 50000" name="adj2"/>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100">
                <a:solidFill>
                  <a:srgbClr val="999999"/>
                </a:solidFill>
                <a:latin typeface="Source Code Pro"/>
                <a:ea typeface="Source Code Pro"/>
                <a:cs typeface="Source Code Pro"/>
                <a:sym typeface="Source Code Pro"/>
              </a:endParaRPr>
            </a:p>
          </p:txBody>
        </p:sp>
      </p:grpSp>
      <p:cxnSp>
        <p:nvCxnSpPr>
          <p:cNvPr id="1067" name="Shape 1067"/>
          <p:cNvCxnSpPr>
            <a:endCxn id="1051" idx="1"/>
          </p:cNvCxnSpPr>
          <p:nvPr/>
        </p:nvCxnSpPr>
        <p:spPr>
          <a:xfrm>
            <a:off x="5216150" y="2811037"/>
            <a:ext cx="981000" cy="460500"/>
          </a:xfrm>
          <a:prstGeom prst="curvedConnector3">
            <a:avLst>
              <a:gd fmla="val 50000" name="adj1"/>
            </a:avLst>
          </a:prstGeom>
          <a:noFill/>
          <a:ln cap="flat" cmpd="sng" w="9525">
            <a:solidFill>
              <a:srgbClr val="999999"/>
            </a:solidFill>
            <a:prstDash val="solid"/>
            <a:round/>
            <a:headEnd len="med" w="med" type="none"/>
            <a:tailEnd len="med" w="med" type="triangle"/>
          </a:ln>
        </p:spPr>
      </p:cxnSp>
      <p:sp>
        <p:nvSpPr>
          <p:cNvPr id="1068" name="Shape 1068">
            <a:hlinkClick r:id="rId3"/>
          </p:cNvPr>
          <p:cNvSpPr/>
          <p:nvPr/>
        </p:nvSpPr>
        <p:spPr>
          <a:xfrm>
            <a:off x="0" y="5016500"/>
            <a:ext cx="8953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2" name="Shape 1072"/>
        <p:cNvGrpSpPr/>
        <p:nvPr/>
      </p:nvGrpSpPr>
      <p:grpSpPr>
        <a:xfrm>
          <a:off x="0" y="0"/>
          <a:ext cx="0" cy="0"/>
          <a:chOff x="0" y="0"/>
          <a:chExt cx="0" cy="0"/>
        </a:xfrm>
      </p:grpSpPr>
      <p:sp>
        <p:nvSpPr>
          <p:cNvPr id="1073" name="Shape 107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Thank You</a:t>
            </a:r>
            <a:endParaRPr/>
          </a:p>
        </p:txBody>
      </p:sp>
      <p:sp>
        <p:nvSpPr>
          <p:cNvPr id="1074" name="Shape 1074"/>
          <p:cNvSpPr txBox="1"/>
          <p:nvPr>
            <p:ph idx="1" type="body"/>
          </p:nvPr>
        </p:nvSpPr>
        <p:spPr>
          <a:xfrm>
            <a:off x="962450" y="1938425"/>
            <a:ext cx="7869900" cy="1905000"/>
          </a:xfrm>
          <a:prstGeom prst="rect">
            <a:avLst/>
          </a:prstGeom>
        </p:spPr>
        <p:txBody>
          <a:bodyPr anchorCtr="0" anchor="ctr" bIns="91425" lIns="91425" spcFirstLastPara="1" rIns="91425" wrap="square" tIns="91425">
            <a:noAutofit/>
          </a:bodyPr>
          <a:lstStyle/>
          <a:p>
            <a:pPr indent="-311150" lvl="0" marL="457200" rtl="0">
              <a:spcBef>
                <a:spcPts val="0"/>
              </a:spcBef>
              <a:spcAft>
                <a:spcPts val="0"/>
              </a:spcAft>
              <a:buSzPts val="1300"/>
              <a:buChar char="●"/>
            </a:pPr>
            <a:r>
              <a:rPr lang="en">
                <a:solidFill>
                  <a:srgbClr val="000000"/>
                </a:solidFill>
              </a:rPr>
              <a:t>https://developer.mozilla.org/en-US/docs/Web/CSS/display</a:t>
            </a:r>
            <a:endParaRPr>
              <a:solidFill>
                <a:srgbClr val="000000"/>
              </a:solidFill>
            </a:endParaRPr>
          </a:p>
          <a:p>
            <a:pPr indent="-311150" lvl="0" marL="457200" rtl="0">
              <a:spcBef>
                <a:spcPts val="0"/>
              </a:spcBef>
              <a:spcAft>
                <a:spcPts val="0"/>
              </a:spcAft>
              <a:buSzPts val="1300"/>
              <a:buChar char="●"/>
            </a:pPr>
            <a:r>
              <a:rPr lang="en">
                <a:solidFill>
                  <a:srgbClr val="000000"/>
                </a:solidFill>
              </a:rPr>
              <a:t>https://caniuse.com/</a:t>
            </a:r>
            <a:endParaRPr>
              <a:solidFill>
                <a:srgbClr val="000000"/>
              </a:solidFill>
            </a:endParaRPr>
          </a:p>
          <a:p>
            <a:pPr indent="-311150" lvl="0" marL="457200" rtl="0">
              <a:spcBef>
                <a:spcPts val="0"/>
              </a:spcBef>
              <a:spcAft>
                <a:spcPts val="0"/>
              </a:spcAft>
              <a:buSzPts val="1300"/>
              <a:buChar char="●"/>
            </a:pPr>
            <a:r>
              <a:rPr lang="en">
                <a:solidFill>
                  <a:srgbClr val="000000"/>
                </a:solidFill>
              </a:rPr>
              <a:t>http://www.html.am/tags/html-rb-tag.cfm</a:t>
            </a:r>
            <a:endParaRPr/>
          </a:p>
          <a:p>
            <a:pPr indent="-311150" lvl="0" marL="457200" rtl="0">
              <a:spcBef>
                <a:spcPts val="0"/>
              </a:spcBef>
              <a:spcAft>
                <a:spcPts val="0"/>
              </a:spcAft>
              <a:buSzPts val="1300"/>
              <a:buChar char="●"/>
            </a:pPr>
            <a:r>
              <a:rPr lang="en"/>
              <a:t>https://www.w3.org/TR/css-ruby-1/</a:t>
            </a:r>
            <a:endParaRPr/>
          </a:p>
          <a:p>
            <a:pPr indent="-311150" lvl="0" marL="457200" rtl="0">
              <a:spcBef>
                <a:spcPts val="0"/>
              </a:spcBef>
              <a:spcAft>
                <a:spcPts val="0"/>
              </a:spcAft>
              <a:buSzPts val="1300"/>
              <a:buChar char="●"/>
            </a:pPr>
            <a:r>
              <a:rPr lang="en"/>
              <a:t>https://drafts.csswg.org/css-display/#unbox</a:t>
            </a:r>
            <a:endParaRPr/>
          </a:p>
          <a:p>
            <a:pPr indent="-311150" lvl="0" marL="457200">
              <a:spcBef>
                <a:spcPts val="0"/>
              </a:spcBef>
              <a:spcAft>
                <a:spcPts val="0"/>
              </a:spcAft>
              <a:buSzPts val="1300"/>
              <a:buChar char="●"/>
            </a:pPr>
            <a:r>
              <a:rPr lang="en"/>
              <a:t>https://martine-dowden.github.io/display-what/</a:t>
            </a:r>
            <a:endParaRPr/>
          </a:p>
        </p:txBody>
      </p:sp>
      <p:pic>
        <p:nvPicPr>
          <p:cNvPr id="1075" name="Shape 1075"/>
          <p:cNvPicPr preferRelativeResize="0"/>
          <p:nvPr/>
        </p:nvPicPr>
        <p:blipFill>
          <a:blip r:embed="rId3">
            <a:alphaModFix/>
          </a:blip>
          <a:stretch>
            <a:fillRect/>
          </a:stretch>
        </p:blipFill>
        <p:spPr>
          <a:xfrm>
            <a:off x="6397024" y="1938429"/>
            <a:ext cx="1905000" cy="1905000"/>
          </a:xfrm>
          <a:prstGeom prst="rect">
            <a:avLst/>
          </a:prstGeom>
          <a:noFill/>
          <a:ln>
            <a:noFill/>
          </a:ln>
        </p:spPr>
      </p:pic>
      <p:cxnSp>
        <p:nvCxnSpPr>
          <p:cNvPr id="1076" name="Shape 1076"/>
          <p:cNvCxnSpPr/>
          <p:nvPr/>
        </p:nvCxnSpPr>
        <p:spPr>
          <a:xfrm flipH="1" rot="10800000">
            <a:off x="5049125" y="2890929"/>
            <a:ext cx="1347900" cy="5649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1077" name="Shape 1077"/>
          <p:cNvSpPr txBox="1"/>
          <p:nvPr/>
        </p:nvSpPr>
        <p:spPr>
          <a:xfrm>
            <a:off x="962449" y="1618725"/>
            <a:ext cx="4339500" cy="5481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1800">
                <a:solidFill>
                  <a:schemeClr val="accent1"/>
                </a:solidFill>
                <a:latin typeface="Merriweather"/>
                <a:ea typeface="Merriweather"/>
                <a:cs typeface="Merriweather"/>
                <a:sym typeface="Merriweather"/>
              </a:rPr>
              <a:t>Resources</a:t>
            </a:r>
            <a:endParaRPr sz="1800">
              <a:solidFill>
                <a:schemeClr val="accent1"/>
              </a:solidFill>
              <a:latin typeface="Merriweather"/>
              <a:ea typeface="Merriweather"/>
              <a:cs typeface="Merriweather"/>
              <a:sym typeface="Merriweather"/>
            </a:endParaRPr>
          </a:p>
        </p:txBody>
      </p:sp>
      <p:sp>
        <p:nvSpPr>
          <p:cNvPr id="1078" name="Shape 1078"/>
          <p:cNvSpPr txBox="1"/>
          <p:nvPr>
            <p:ph idx="4294967295" type="subTitle"/>
          </p:nvPr>
        </p:nvSpPr>
        <p:spPr>
          <a:xfrm>
            <a:off x="6093175" y="4272303"/>
            <a:ext cx="2063700" cy="4062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solidFill>
                  <a:schemeClr val="lt2"/>
                </a:solidFill>
              </a:rPr>
              <a:t>@Martine_Dowden</a:t>
            </a:r>
            <a:endParaRPr>
              <a:solidFill>
                <a:schemeClr val="lt2"/>
              </a:solidFill>
            </a:endParaRPr>
          </a:p>
        </p:txBody>
      </p:sp>
      <p:sp>
        <p:nvSpPr>
          <p:cNvPr id="1079" name="Shape 1079">
            <a:hlinkClick r:id="rId4"/>
          </p:cNvPr>
          <p:cNvSpPr/>
          <p:nvPr/>
        </p:nvSpPr>
        <p:spPr>
          <a:xfrm>
            <a:off x="0" y="5016500"/>
            <a:ext cx="9144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display</a:t>
            </a:r>
            <a:endParaRPr/>
          </a:p>
        </p:txBody>
      </p:sp>
      <p:sp>
        <p:nvSpPr>
          <p:cNvPr id="153" name="Shape 153"/>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a:t>
            </a:r>
            <a:r>
              <a:rPr b="1" lang="en">
                <a:solidFill>
                  <a:srgbClr val="FFFFFF"/>
                </a:solidFill>
                <a:latin typeface="Source Code Pro"/>
                <a:ea typeface="Source Code Pro"/>
                <a:cs typeface="Source Code Pro"/>
                <a:sym typeface="Source Code Pro"/>
              </a:rPr>
              <a:t>display</a:t>
            </a:r>
            <a:r>
              <a:rPr lang="en"/>
              <a:t> CSS property specifies the type of rendering box used for an element.</a:t>
            </a:r>
            <a:endParaRPr/>
          </a:p>
        </p:txBody>
      </p:sp>
      <p:graphicFrame>
        <p:nvGraphicFramePr>
          <p:cNvPr id="154" name="Shape 154"/>
          <p:cNvGraphicFramePr/>
          <p:nvPr/>
        </p:nvGraphicFramePr>
        <p:xfrm>
          <a:off x="3874425" y="3872930"/>
          <a:ext cx="3000000" cy="3000000"/>
        </p:xfrm>
        <a:graphic>
          <a:graphicData uri="http://schemas.openxmlformats.org/drawingml/2006/table">
            <a:tbl>
              <a:tblPr>
                <a:noFill/>
                <a:tableStyleId>{B05BE6F2-9EBF-41E3-A6EE-67C3A285A3EB}</a:tableStyleId>
              </a:tblPr>
              <a:tblGrid>
                <a:gridCol w="850450"/>
                <a:gridCol w="858175"/>
                <a:gridCol w="858175"/>
                <a:gridCol w="858175"/>
                <a:gridCol w="858175"/>
                <a:gridCol w="850450"/>
              </a:tblGrid>
              <a:tr h="422925">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04775" marB="104775" marR="47625" marL="47625" anchor="ctr">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92800">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12</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4</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7</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txBody>
                  <a:tcPr marT="76200" marB="76200" marR="76200" marL="76200">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bl>
          </a:graphicData>
        </a:graphic>
      </p:graphicFrame>
      <p:graphicFrame>
        <p:nvGraphicFramePr>
          <p:cNvPr id="155" name="Shape 155"/>
          <p:cNvGraphicFramePr/>
          <p:nvPr/>
        </p:nvGraphicFramePr>
        <p:xfrm>
          <a:off x="3874425" y="652300"/>
          <a:ext cx="3000000" cy="3000000"/>
        </p:xfrm>
        <a:graphic>
          <a:graphicData uri="http://schemas.openxmlformats.org/drawingml/2006/table">
            <a:tbl>
              <a:tblPr>
                <a:noFill/>
                <a:tableStyleId>{186FE4AF-B970-4908-8613-0E9D817037FF}</a:tableStyleId>
              </a:tblPr>
              <a:tblGrid>
                <a:gridCol w="1583625"/>
                <a:gridCol w="3549975"/>
              </a:tblGrid>
              <a:tr h="381000">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Initial Value</a:t>
                      </a:r>
                      <a:endParaRPr sz="1200">
                        <a:solidFill>
                          <a:srgbClr val="999999"/>
                        </a:solidFill>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a:spcBef>
                          <a:spcPts val="0"/>
                        </a:spcBef>
                        <a:spcAft>
                          <a:spcPts val="0"/>
                        </a:spcAft>
                        <a:buNone/>
                      </a:pPr>
                      <a:r>
                        <a:rPr lang="en" sz="1200">
                          <a:latin typeface="Source Code Pro"/>
                          <a:ea typeface="Source Code Pro"/>
                          <a:cs typeface="Source Code Pro"/>
                          <a:sym typeface="Source Code Pro"/>
                        </a:rPr>
                        <a:t>inline</a:t>
                      </a:r>
                      <a:endParaRPr sz="1200">
                        <a:latin typeface="Source Code Pro"/>
                        <a:ea typeface="Source Code Pro"/>
                        <a:cs typeface="Source Code Pro"/>
                        <a:sym typeface="Source Code Pr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81000">
                <a:tc>
                  <a:txBody>
                    <a:bodyPr>
                      <a:noAutofit/>
                    </a:bodyPr>
                    <a:lstStyle/>
                    <a:p>
                      <a:pPr indent="0" lvl="0" marL="0" rtl="0">
                        <a:spcBef>
                          <a:spcPts val="0"/>
                        </a:spcBef>
                        <a:spcAft>
                          <a:spcPts val="0"/>
                        </a:spcAft>
                        <a:buNone/>
                      </a:pPr>
                      <a:r>
                        <a:rPr lang="en" sz="1200">
                          <a:solidFill>
                            <a:srgbClr val="999999"/>
                          </a:solidFill>
                          <a:latin typeface="Roboto"/>
                          <a:ea typeface="Roboto"/>
                          <a:cs typeface="Roboto"/>
                          <a:sym typeface="Roboto"/>
                        </a:rPr>
                        <a:t>Applies to</a:t>
                      </a:r>
                      <a:endParaRPr sz="1200">
                        <a:solidFill>
                          <a:srgbClr val="999999"/>
                        </a:solidFill>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latin typeface="Source Code Pro"/>
                          <a:ea typeface="Source Code Pro"/>
                          <a:cs typeface="Source Code Pro"/>
                          <a:sym typeface="Source Code Pro"/>
                        </a:rPr>
                        <a:t>All elements</a:t>
                      </a:r>
                      <a:endParaRPr sz="1200">
                        <a:latin typeface="Source Code Pro"/>
                        <a:ea typeface="Source Code Pro"/>
                        <a:cs typeface="Source Code Pro"/>
                        <a:sym typeface="Source Code Pr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81000">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Inherited</a:t>
                      </a:r>
                      <a:endParaRPr sz="1200">
                        <a:solidFill>
                          <a:srgbClr val="999999"/>
                        </a:solidFill>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81000">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Animatable</a:t>
                      </a:r>
                      <a:endParaRPr sz="1200">
                        <a:solidFill>
                          <a:srgbClr val="999999"/>
                        </a:solidFill>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r h="381000">
                <a:tc>
                  <a:txBody>
                    <a:bodyPr>
                      <a:noAutofit/>
                    </a:bodyPr>
                    <a:lstStyle/>
                    <a:p>
                      <a:pPr indent="0" lvl="0" marL="0">
                        <a:spcBef>
                          <a:spcPts val="0"/>
                        </a:spcBef>
                        <a:spcAft>
                          <a:spcPts val="0"/>
                        </a:spcAft>
                        <a:buNone/>
                      </a:pPr>
                      <a:r>
                        <a:rPr lang="en" sz="1200">
                          <a:solidFill>
                            <a:srgbClr val="999999"/>
                          </a:solidFill>
                          <a:latin typeface="Roboto"/>
                          <a:ea typeface="Roboto"/>
                          <a:cs typeface="Roboto"/>
                          <a:sym typeface="Roboto"/>
                        </a:rPr>
                        <a:t>Version</a:t>
                      </a:r>
                      <a:endParaRPr sz="1200">
                        <a:solidFill>
                          <a:srgbClr val="999999"/>
                        </a:solidFill>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c>
                  <a:txBody>
                    <a:bodyPr>
                      <a:noAutofit/>
                    </a:bodyPr>
                    <a:lstStyle/>
                    <a:p>
                      <a:pPr indent="0" lvl="0" marL="0">
                        <a:spcBef>
                          <a:spcPts val="0"/>
                        </a:spcBef>
                        <a:spcAft>
                          <a:spcPts val="0"/>
                        </a:spcAft>
                        <a:buNone/>
                      </a:pPr>
                      <a:r>
                        <a:rPr lang="en" sz="1200">
                          <a:latin typeface="Roboto"/>
                          <a:ea typeface="Roboto"/>
                          <a:cs typeface="Roboto"/>
                          <a:sym typeface="Roboto"/>
                        </a:rPr>
                        <a:t>CSS1</a:t>
                      </a:r>
                      <a:endParaRPr sz="1200">
                        <a:latin typeface="Roboto"/>
                        <a:ea typeface="Roboto"/>
                        <a:cs typeface="Roboto"/>
                        <a:sym typeface="Roboto"/>
                      </a:endParaRPr>
                    </a:p>
                  </a:txBody>
                  <a:tcPr marT="91425" marB="91425" marR="91425" marL="91425">
                    <a:lnL cap="flat" cmpd="sng" w="9525">
                      <a:solidFill>
                        <a:srgbClr val="D4D4D4"/>
                      </a:solidFill>
                      <a:prstDash val="solid"/>
                      <a:round/>
                      <a:headEnd len="sm" w="sm" type="none"/>
                      <a:tailEnd len="sm" w="sm" type="none"/>
                    </a:lnL>
                    <a:lnR cap="flat" cmpd="sng" w="9525">
                      <a:solidFill>
                        <a:srgbClr val="D4D4D4"/>
                      </a:solidFill>
                      <a:prstDash val="solid"/>
                      <a:round/>
                      <a:headEnd len="sm" w="sm" type="none"/>
                      <a:tailEnd len="sm" w="sm" type="none"/>
                    </a:lnR>
                    <a:lnT cap="flat" cmpd="sng" w="9525">
                      <a:solidFill>
                        <a:srgbClr val="D4D4D4"/>
                      </a:solidFill>
                      <a:prstDash val="solid"/>
                      <a:round/>
                      <a:headEnd len="sm" w="sm" type="none"/>
                      <a:tailEnd len="sm" w="sm" type="none"/>
                    </a:lnT>
                    <a:lnB cap="flat" cmpd="sng" w="9525">
                      <a:solidFill>
                        <a:srgbClr val="D4D4D4"/>
                      </a:solidFill>
                      <a:prstDash val="solid"/>
                      <a:round/>
                      <a:headEnd len="sm" w="sm" type="none"/>
                      <a:tailEnd len="sm" w="sm" type="none"/>
                    </a:lnB>
                  </a:tcPr>
                </a:tc>
              </a:tr>
            </a:tbl>
          </a:graphicData>
        </a:graphic>
      </p:graphicFrame>
      <p:pic>
        <p:nvPicPr>
          <p:cNvPr id="156" name="Shape 156"/>
          <p:cNvPicPr preferRelativeResize="0"/>
          <p:nvPr/>
        </p:nvPicPr>
        <p:blipFill>
          <a:blip r:embed="rId3">
            <a:alphaModFix/>
          </a:blip>
          <a:stretch>
            <a:fillRect/>
          </a:stretch>
        </p:blipFill>
        <p:spPr>
          <a:xfrm>
            <a:off x="4157000" y="3956105"/>
            <a:ext cx="254650" cy="254650"/>
          </a:xfrm>
          <a:prstGeom prst="rect">
            <a:avLst/>
          </a:prstGeom>
          <a:noFill/>
          <a:ln>
            <a:noFill/>
          </a:ln>
        </p:spPr>
      </p:pic>
      <p:pic>
        <p:nvPicPr>
          <p:cNvPr id="157" name="Shape 157"/>
          <p:cNvPicPr preferRelativeResize="0"/>
          <p:nvPr/>
        </p:nvPicPr>
        <p:blipFill>
          <a:blip r:embed="rId4">
            <a:alphaModFix/>
          </a:blip>
          <a:stretch>
            <a:fillRect/>
          </a:stretch>
        </p:blipFill>
        <p:spPr>
          <a:xfrm>
            <a:off x="4952793" y="3956105"/>
            <a:ext cx="381950" cy="254650"/>
          </a:xfrm>
          <a:prstGeom prst="rect">
            <a:avLst/>
          </a:prstGeom>
          <a:noFill/>
          <a:ln>
            <a:noFill/>
          </a:ln>
        </p:spPr>
      </p:pic>
      <p:pic>
        <p:nvPicPr>
          <p:cNvPr id="158" name="Shape 158"/>
          <p:cNvPicPr preferRelativeResize="0"/>
          <p:nvPr/>
        </p:nvPicPr>
        <p:blipFill rotWithShape="1">
          <a:blip r:embed="rId5">
            <a:alphaModFix/>
          </a:blip>
          <a:srcRect b="7773" l="8707" r="8125" t="8285"/>
          <a:stretch/>
        </p:blipFill>
        <p:spPr>
          <a:xfrm>
            <a:off x="5877482" y="3954930"/>
            <a:ext cx="254650" cy="256995"/>
          </a:xfrm>
          <a:prstGeom prst="rect">
            <a:avLst/>
          </a:prstGeom>
          <a:noFill/>
          <a:ln>
            <a:noFill/>
          </a:ln>
        </p:spPr>
      </p:pic>
      <p:pic>
        <p:nvPicPr>
          <p:cNvPr id="159" name="Shape 159"/>
          <p:cNvPicPr preferRelativeResize="0"/>
          <p:nvPr/>
        </p:nvPicPr>
        <p:blipFill rotWithShape="1">
          <a:blip r:embed="rId6">
            <a:alphaModFix/>
          </a:blip>
          <a:srcRect b="18597" l="33580" r="32216" t="19077"/>
          <a:stretch/>
        </p:blipFill>
        <p:spPr>
          <a:xfrm>
            <a:off x="8427532" y="3941680"/>
            <a:ext cx="296373" cy="283500"/>
          </a:xfrm>
          <a:prstGeom prst="rect">
            <a:avLst/>
          </a:prstGeom>
          <a:noFill/>
          <a:ln>
            <a:noFill/>
          </a:ln>
        </p:spPr>
      </p:pic>
      <p:pic>
        <p:nvPicPr>
          <p:cNvPr id="160" name="Shape 160"/>
          <p:cNvPicPr preferRelativeResize="0"/>
          <p:nvPr/>
        </p:nvPicPr>
        <p:blipFill rotWithShape="1">
          <a:blip r:embed="rId7">
            <a:alphaModFix/>
          </a:blip>
          <a:srcRect b="7056" l="6040" r="6539" t="6677"/>
          <a:stretch/>
        </p:blipFill>
        <p:spPr>
          <a:xfrm>
            <a:off x="7597943" y="3957780"/>
            <a:ext cx="254649" cy="251298"/>
          </a:xfrm>
          <a:prstGeom prst="rect">
            <a:avLst/>
          </a:prstGeom>
          <a:noFill/>
          <a:ln>
            <a:noFill/>
          </a:ln>
        </p:spPr>
      </p:pic>
      <p:sp>
        <p:nvSpPr>
          <p:cNvPr id="161" name="Shape 161"/>
          <p:cNvSpPr txBox="1"/>
          <p:nvPr/>
        </p:nvSpPr>
        <p:spPr>
          <a:xfrm>
            <a:off x="3874425" y="3504525"/>
            <a:ext cx="2724300" cy="2835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accent1"/>
                </a:solidFill>
                <a:latin typeface="Roboto"/>
                <a:ea typeface="Roboto"/>
                <a:cs typeface="Roboto"/>
                <a:sym typeface="Roboto"/>
              </a:rPr>
              <a:t>Basic Support</a:t>
            </a:r>
            <a:endParaRPr>
              <a:solidFill>
                <a:schemeClr val="accent1"/>
              </a:solidFill>
              <a:latin typeface="Roboto"/>
              <a:ea typeface="Roboto"/>
              <a:cs typeface="Roboto"/>
              <a:sym typeface="Roboto"/>
            </a:endParaRPr>
          </a:p>
        </p:txBody>
      </p:sp>
      <p:pic>
        <p:nvPicPr>
          <p:cNvPr id="162" name="Shape 162"/>
          <p:cNvPicPr preferRelativeResize="0"/>
          <p:nvPr/>
        </p:nvPicPr>
        <p:blipFill rotWithShape="1">
          <a:blip r:embed="rId8">
            <a:alphaModFix/>
          </a:blip>
          <a:srcRect b="4690" l="5466" r="2341" t="4581"/>
          <a:stretch/>
        </p:blipFill>
        <p:spPr>
          <a:xfrm>
            <a:off x="6737713" y="3958130"/>
            <a:ext cx="254650" cy="250595"/>
          </a:xfrm>
          <a:prstGeom prst="rect">
            <a:avLst/>
          </a:prstGeom>
          <a:noFill/>
          <a:ln>
            <a:noFill/>
          </a:ln>
        </p:spPr>
      </p:pic>
      <p:sp>
        <p:nvSpPr>
          <p:cNvPr id="163" name="Shape 163">
            <a:hlinkClick r:id="rId9"/>
          </p:cNvPr>
          <p:cNvSpPr/>
          <p:nvPr/>
        </p:nvSpPr>
        <p:spPr>
          <a:xfrm>
            <a:off x="0" y="5016500"/>
            <a:ext cx="762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Display property values by css version</a:t>
            </a:r>
            <a:endParaRPr/>
          </a:p>
        </p:txBody>
      </p:sp>
      <p:sp>
        <p:nvSpPr>
          <p:cNvPr id="169" name="Shape 169"/>
          <p:cNvSpPr/>
          <p:nvPr/>
        </p:nvSpPr>
        <p:spPr>
          <a:xfrm>
            <a:off x="3058052" y="575338"/>
            <a:ext cx="353400" cy="36900"/>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p:txBody>
      </p:sp>
      <p:grpSp>
        <p:nvGrpSpPr>
          <p:cNvPr id="170" name="Shape 170"/>
          <p:cNvGrpSpPr/>
          <p:nvPr/>
        </p:nvGrpSpPr>
        <p:grpSpPr>
          <a:xfrm>
            <a:off x="3891792" y="272113"/>
            <a:ext cx="1310408" cy="3984563"/>
            <a:chOff x="1848936" y="256138"/>
            <a:chExt cx="1310408" cy="3984563"/>
          </a:xfrm>
        </p:grpSpPr>
        <p:sp>
          <p:nvSpPr>
            <p:cNvPr id="171" name="Shape 171"/>
            <p:cNvSpPr/>
            <p:nvPr/>
          </p:nvSpPr>
          <p:spPr>
            <a:xfrm>
              <a:off x="2206990" y="256138"/>
              <a:ext cx="594300" cy="594300"/>
            </a:xfrm>
            <a:prstGeom prst="ellipse">
              <a:avLst/>
            </a:prstGeom>
            <a:noFill/>
            <a:ln cap="flat" cmpd="sng" w="38100">
              <a:solidFill>
                <a:srgbClr val="78A5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p:txBody>
        </p:sp>
        <p:sp>
          <p:nvSpPr>
            <p:cNvPr id="172" name="Shape 172"/>
            <p:cNvSpPr txBox="1"/>
            <p:nvPr/>
          </p:nvSpPr>
          <p:spPr>
            <a:xfrm>
              <a:off x="1848936" y="959927"/>
              <a:ext cx="1310400" cy="4605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1B786E"/>
                  </a:solidFill>
                  <a:latin typeface="Roboto"/>
                  <a:ea typeface="Roboto"/>
                  <a:cs typeface="Roboto"/>
                  <a:sym typeface="Roboto"/>
                </a:rPr>
                <a:t>Level 2 (Revision 1)</a:t>
              </a:r>
              <a:endParaRPr b="1" sz="1000">
                <a:solidFill>
                  <a:srgbClr val="1B786E"/>
                </a:solidFill>
                <a:latin typeface="Roboto"/>
                <a:ea typeface="Roboto"/>
                <a:cs typeface="Roboto"/>
                <a:sym typeface="Roboto"/>
              </a:endParaRPr>
            </a:p>
          </p:txBody>
        </p:sp>
        <p:sp>
          <p:nvSpPr>
            <p:cNvPr id="173" name="Shape 173"/>
            <p:cNvSpPr txBox="1"/>
            <p:nvPr/>
          </p:nvSpPr>
          <p:spPr>
            <a:xfrm>
              <a:off x="1848944" y="1394301"/>
              <a:ext cx="1310400" cy="2846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inline-block </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inline-table</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table-row-group</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table-header-group</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table-footer-group</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table-row table-column-group</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table-column</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table-cell</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table-caption</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inherit</a:t>
              </a:r>
              <a:endParaRPr sz="1000">
                <a:solidFill>
                  <a:srgbClr val="1B786E"/>
                </a:solidFill>
                <a:latin typeface="Roboto"/>
                <a:ea typeface="Roboto"/>
                <a:cs typeface="Roboto"/>
                <a:sym typeface="Roboto"/>
              </a:endParaRPr>
            </a:p>
          </p:txBody>
        </p:sp>
        <p:sp>
          <p:nvSpPr>
            <p:cNvPr id="174" name="Shape 174"/>
            <p:cNvSpPr txBox="1"/>
            <p:nvPr/>
          </p:nvSpPr>
          <p:spPr>
            <a:xfrm>
              <a:off x="2285740" y="417313"/>
              <a:ext cx="436800" cy="3210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800">
                  <a:solidFill>
                    <a:srgbClr val="1B786E"/>
                  </a:solidFill>
                  <a:latin typeface="Roboto"/>
                  <a:ea typeface="Roboto"/>
                  <a:cs typeface="Roboto"/>
                  <a:sym typeface="Roboto"/>
                </a:rPr>
                <a:t>2011</a:t>
              </a:r>
              <a:endParaRPr b="1" sz="800">
                <a:solidFill>
                  <a:srgbClr val="1B786E"/>
                </a:solidFill>
                <a:latin typeface="Roboto"/>
                <a:ea typeface="Roboto"/>
                <a:cs typeface="Roboto"/>
                <a:sym typeface="Roboto"/>
              </a:endParaRPr>
            </a:p>
          </p:txBody>
        </p:sp>
      </p:grpSp>
      <p:grpSp>
        <p:nvGrpSpPr>
          <p:cNvPr id="175" name="Shape 175"/>
          <p:cNvGrpSpPr/>
          <p:nvPr/>
        </p:nvGrpSpPr>
        <p:grpSpPr>
          <a:xfrm>
            <a:off x="6516300" y="272113"/>
            <a:ext cx="1360391" cy="3597212"/>
            <a:chOff x="5768863" y="256138"/>
            <a:chExt cx="1360391" cy="3597212"/>
          </a:xfrm>
        </p:grpSpPr>
        <p:sp>
          <p:nvSpPr>
            <p:cNvPr id="176" name="Shape 176"/>
            <p:cNvSpPr/>
            <p:nvPr/>
          </p:nvSpPr>
          <p:spPr>
            <a:xfrm>
              <a:off x="6151627" y="256138"/>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p:txBody>
        </p:sp>
        <p:sp>
          <p:nvSpPr>
            <p:cNvPr id="177" name="Shape 177"/>
            <p:cNvSpPr txBox="1"/>
            <p:nvPr/>
          </p:nvSpPr>
          <p:spPr>
            <a:xfrm>
              <a:off x="5769354" y="959927"/>
              <a:ext cx="1359900" cy="4605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1000">
                  <a:solidFill>
                    <a:srgbClr val="858585"/>
                  </a:solidFill>
                  <a:latin typeface="Roboto"/>
                  <a:ea typeface="Roboto"/>
                  <a:cs typeface="Roboto"/>
                  <a:sym typeface="Roboto"/>
                </a:rPr>
                <a:t>Level 3</a:t>
              </a:r>
              <a:endParaRPr b="1" sz="1000">
                <a:solidFill>
                  <a:srgbClr val="858585"/>
                </a:solidFill>
                <a:latin typeface="Roboto"/>
                <a:ea typeface="Roboto"/>
                <a:cs typeface="Roboto"/>
                <a:sym typeface="Roboto"/>
              </a:endParaRPr>
            </a:p>
          </p:txBody>
        </p:sp>
        <p:sp>
          <p:nvSpPr>
            <p:cNvPr id="178" name="Shape 178"/>
            <p:cNvSpPr txBox="1"/>
            <p:nvPr/>
          </p:nvSpPr>
          <p:spPr>
            <a:xfrm>
              <a:off x="5768863" y="1394250"/>
              <a:ext cx="1359900" cy="24591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000">
                  <a:solidFill>
                    <a:srgbClr val="858585"/>
                  </a:solidFill>
                  <a:latin typeface="Roboto"/>
                  <a:ea typeface="Roboto"/>
                  <a:cs typeface="Roboto"/>
                  <a:sym typeface="Roboto"/>
                </a:rPr>
                <a:t>c</a:t>
              </a:r>
              <a:r>
                <a:rPr lang="en" sz="1000">
                  <a:solidFill>
                    <a:srgbClr val="858585"/>
                  </a:solidFill>
                  <a:latin typeface="Roboto"/>
                  <a:ea typeface="Roboto"/>
                  <a:cs typeface="Roboto"/>
                  <a:sym typeface="Roboto"/>
                </a:rPr>
                <a:t>ontents</a:t>
              </a:r>
              <a:br>
                <a:rPr lang="en" sz="1000">
                  <a:solidFill>
                    <a:srgbClr val="858585"/>
                  </a:solidFill>
                  <a:latin typeface="Roboto"/>
                  <a:ea typeface="Roboto"/>
                  <a:cs typeface="Roboto"/>
                  <a:sym typeface="Roboto"/>
                </a:rPr>
              </a:br>
              <a:r>
                <a:rPr lang="en" sz="1000">
                  <a:solidFill>
                    <a:srgbClr val="858585"/>
                  </a:solidFill>
                  <a:latin typeface="Roboto"/>
                  <a:ea typeface="Roboto"/>
                  <a:cs typeface="Roboto"/>
                  <a:sym typeface="Roboto"/>
                </a:rPr>
                <a:t>f</a:t>
              </a:r>
              <a:r>
                <a:rPr lang="en" sz="1000">
                  <a:solidFill>
                    <a:srgbClr val="858585"/>
                  </a:solidFill>
                  <a:latin typeface="Roboto"/>
                  <a:ea typeface="Roboto"/>
                  <a:cs typeface="Roboto"/>
                  <a:sym typeface="Roboto"/>
                </a:rPr>
                <a:t>low-root</a:t>
              </a:r>
              <a:endParaRPr sz="1000">
                <a:solidFill>
                  <a:srgbClr val="858585"/>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858585"/>
                  </a:solidFill>
                  <a:latin typeface="Roboto"/>
                  <a:ea typeface="Roboto"/>
                  <a:cs typeface="Roboto"/>
                  <a:sym typeface="Roboto"/>
                </a:rPr>
                <a:t>r</a:t>
              </a:r>
              <a:r>
                <a:rPr lang="en" sz="1000">
                  <a:solidFill>
                    <a:srgbClr val="858585"/>
                  </a:solidFill>
                  <a:latin typeface="Roboto"/>
                  <a:ea typeface="Roboto"/>
                  <a:cs typeface="Roboto"/>
                  <a:sym typeface="Roboto"/>
                </a:rPr>
                <a:t>un-in</a:t>
              </a:r>
              <a:endParaRPr sz="1000">
                <a:solidFill>
                  <a:srgbClr val="858585"/>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858585"/>
                  </a:solidFill>
                  <a:latin typeface="Roboto"/>
                  <a:ea typeface="Roboto"/>
                  <a:cs typeface="Roboto"/>
                  <a:sym typeface="Roboto"/>
                </a:rPr>
                <a:t>inline list-item</a:t>
              </a:r>
              <a:endParaRPr sz="1000">
                <a:solidFill>
                  <a:srgbClr val="858585"/>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7C7C19"/>
                  </a:solidFill>
                  <a:latin typeface="Roboto"/>
                  <a:ea typeface="Roboto"/>
                  <a:cs typeface="Roboto"/>
                  <a:sym typeface="Roboto"/>
                </a:rPr>
                <a:t>f</a:t>
              </a:r>
              <a:r>
                <a:rPr lang="en" sz="1000">
                  <a:solidFill>
                    <a:srgbClr val="7C7C19"/>
                  </a:solidFill>
                  <a:latin typeface="Roboto"/>
                  <a:ea typeface="Roboto"/>
                  <a:cs typeface="Roboto"/>
                  <a:sym typeface="Roboto"/>
                </a:rPr>
                <a:t>lex *</a:t>
              </a:r>
              <a:endParaRPr sz="1000">
                <a:solidFill>
                  <a:srgbClr val="7C7C19"/>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7C7C19"/>
                  </a:solidFill>
                  <a:latin typeface="Roboto"/>
                  <a:ea typeface="Roboto"/>
                  <a:cs typeface="Roboto"/>
                  <a:sym typeface="Roboto"/>
                </a:rPr>
                <a:t>inline-flex *</a:t>
              </a:r>
              <a:endParaRPr sz="1000">
                <a:solidFill>
                  <a:srgbClr val="7C7C19"/>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7C7C19"/>
                  </a:solidFill>
                  <a:latin typeface="Roboto"/>
                  <a:ea typeface="Roboto"/>
                  <a:cs typeface="Roboto"/>
                  <a:sym typeface="Roboto"/>
                </a:rPr>
                <a:t>g</a:t>
              </a:r>
              <a:r>
                <a:rPr lang="en" sz="1000">
                  <a:solidFill>
                    <a:srgbClr val="7C7C19"/>
                  </a:solidFill>
                  <a:latin typeface="Roboto"/>
                  <a:ea typeface="Roboto"/>
                  <a:cs typeface="Roboto"/>
                  <a:sym typeface="Roboto"/>
                </a:rPr>
                <a:t>rid *</a:t>
              </a:r>
              <a:endParaRPr sz="1000">
                <a:solidFill>
                  <a:srgbClr val="7C7C19"/>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7C7C19"/>
                  </a:solidFill>
                  <a:latin typeface="Roboto"/>
                  <a:ea typeface="Roboto"/>
                  <a:cs typeface="Roboto"/>
                  <a:sym typeface="Roboto"/>
                </a:rPr>
                <a:t>i</a:t>
              </a:r>
              <a:r>
                <a:rPr lang="en" sz="1000">
                  <a:solidFill>
                    <a:srgbClr val="7C7C19"/>
                  </a:solidFill>
                  <a:latin typeface="Roboto"/>
                  <a:ea typeface="Roboto"/>
                  <a:cs typeface="Roboto"/>
                  <a:sym typeface="Roboto"/>
                </a:rPr>
                <a:t>nline-grid *</a:t>
              </a:r>
              <a:endParaRPr sz="1000">
                <a:solidFill>
                  <a:srgbClr val="7C7C19"/>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858585"/>
                  </a:solidFill>
                  <a:latin typeface="Roboto"/>
                  <a:ea typeface="Roboto"/>
                  <a:cs typeface="Roboto"/>
                  <a:sym typeface="Roboto"/>
                </a:rPr>
                <a:t>r</a:t>
              </a:r>
              <a:r>
                <a:rPr lang="en" sz="1000">
                  <a:solidFill>
                    <a:srgbClr val="858585"/>
                  </a:solidFill>
                  <a:latin typeface="Roboto"/>
                  <a:ea typeface="Roboto"/>
                  <a:cs typeface="Roboto"/>
                  <a:sym typeface="Roboto"/>
                </a:rPr>
                <a:t>uby</a:t>
              </a:r>
              <a:endParaRPr sz="1000">
                <a:solidFill>
                  <a:srgbClr val="858585"/>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858585"/>
                  </a:solidFill>
                  <a:latin typeface="Roboto"/>
                  <a:ea typeface="Roboto"/>
                  <a:cs typeface="Roboto"/>
                  <a:sym typeface="Roboto"/>
                </a:rPr>
                <a:t>b</a:t>
              </a:r>
              <a:r>
                <a:rPr lang="en" sz="1000">
                  <a:solidFill>
                    <a:srgbClr val="858585"/>
                  </a:solidFill>
                  <a:latin typeface="Roboto"/>
                  <a:ea typeface="Roboto"/>
                  <a:cs typeface="Roboto"/>
                  <a:sym typeface="Roboto"/>
                </a:rPr>
                <a:t>lock ruby</a:t>
              </a:r>
              <a:endParaRPr sz="1000">
                <a:solidFill>
                  <a:srgbClr val="858585"/>
                </a:solidFill>
                <a:latin typeface="Roboto"/>
                <a:ea typeface="Roboto"/>
                <a:cs typeface="Roboto"/>
                <a:sym typeface="Roboto"/>
              </a:endParaRPr>
            </a:p>
          </p:txBody>
        </p:sp>
        <p:sp>
          <p:nvSpPr>
            <p:cNvPr id="179" name="Shape 179"/>
            <p:cNvSpPr txBox="1"/>
            <p:nvPr/>
          </p:nvSpPr>
          <p:spPr>
            <a:xfrm>
              <a:off x="6230377" y="417313"/>
              <a:ext cx="436800" cy="3210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800">
                  <a:solidFill>
                    <a:srgbClr val="858585"/>
                  </a:solidFill>
                  <a:latin typeface="Roboto"/>
                  <a:ea typeface="Roboto"/>
                  <a:cs typeface="Roboto"/>
                  <a:sym typeface="Roboto"/>
                </a:rPr>
                <a:t>2018</a:t>
              </a:r>
              <a:endParaRPr b="1" sz="800">
                <a:solidFill>
                  <a:srgbClr val="858585"/>
                </a:solidFill>
                <a:latin typeface="Roboto"/>
                <a:ea typeface="Roboto"/>
                <a:cs typeface="Roboto"/>
                <a:sym typeface="Roboto"/>
              </a:endParaRPr>
            </a:p>
          </p:txBody>
        </p:sp>
      </p:grpSp>
      <p:sp>
        <p:nvSpPr>
          <p:cNvPr id="180" name="Shape 180"/>
          <p:cNvSpPr/>
          <p:nvPr/>
        </p:nvSpPr>
        <p:spPr>
          <a:xfrm>
            <a:off x="5682548" y="575338"/>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p:txBody>
      </p:sp>
      <p:grpSp>
        <p:nvGrpSpPr>
          <p:cNvPr id="181" name="Shape 181"/>
          <p:cNvGrpSpPr/>
          <p:nvPr/>
        </p:nvGrpSpPr>
        <p:grpSpPr>
          <a:xfrm>
            <a:off x="1267313" y="272113"/>
            <a:ext cx="1310413" cy="2253562"/>
            <a:chOff x="519875" y="256138"/>
            <a:chExt cx="1310413" cy="2253562"/>
          </a:xfrm>
        </p:grpSpPr>
        <p:sp>
          <p:nvSpPr>
            <p:cNvPr id="182" name="Shape 182"/>
            <p:cNvSpPr/>
            <p:nvPr/>
          </p:nvSpPr>
          <p:spPr>
            <a:xfrm>
              <a:off x="877947" y="256138"/>
              <a:ext cx="594300" cy="594300"/>
            </a:xfrm>
            <a:prstGeom prst="ellipse">
              <a:avLst/>
            </a:prstGeom>
            <a:noFill/>
            <a:ln cap="flat" cmpd="sng" w="38100">
              <a:solidFill>
                <a:srgbClr val="78A5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p:txBody>
        </p:sp>
        <p:sp>
          <p:nvSpPr>
            <p:cNvPr id="183" name="Shape 183"/>
            <p:cNvSpPr txBox="1"/>
            <p:nvPr/>
          </p:nvSpPr>
          <p:spPr>
            <a:xfrm>
              <a:off x="956697" y="417313"/>
              <a:ext cx="436800" cy="3210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800">
                  <a:solidFill>
                    <a:srgbClr val="1B786E"/>
                  </a:solidFill>
                  <a:latin typeface="Roboto"/>
                  <a:ea typeface="Roboto"/>
                  <a:cs typeface="Roboto"/>
                  <a:sym typeface="Roboto"/>
                </a:rPr>
                <a:t>1996</a:t>
              </a:r>
              <a:endParaRPr b="1" sz="800">
                <a:solidFill>
                  <a:srgbClr val="1B786E"/>
                </a:solidFill>
                <a:latin typeface="Roboto"/>
                <a:ea typeface="Roboto"/>
                <a:cs typeface="Roboto"/>
                <a:sym typeface="Roboto"/>
              </a:endParaRPr>
            </a:p>
          </p:txBody>
        </p:sp>
        <p:sp>
          <p:nvSpPr>
            <p:cNvPr id="184" name="Shape 184"/>
            <p:cNvSpPr txBox="1"/>
            <p:nvPr/>
          </p:nvSpPr>
          <p:spPr>
            <a:xfrm>
              <a:off x="519888" y="1394301"/>
              <a:ext cx="1310400" cy="1115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block</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inline</a:t>
              </a:r>
              <a:endParaRPr sz="1000">
                <a:solidFill>
                  <a:srgbClr val="1B786E"/>
                </a:solidFill>
                <a:latin typeface="Roboto"/>
                <a:ea typeface="Roboto"/>
                <a:cs typeface="Roboto"/>
                <a:sym typeface="Roboto"/>
              </a:endParaRPr>
            </a:p>
            <a:p>
              <a:pPr indent="0" lvl="0" marL="0" rtl="0" algn="ctr">
                <a:lnSpc>
                  <a:spcPct val="150000"/>
                </a:lnSpc>
                <a:spcBef>
                  <a:spcPts val="0"/>
                </a:spcBef>
                <a:spcAft>
                  <a:spcPts val="0"/>
                </a:spcAft>
                <a:buNone/>
              </a:pPr>
              <a:r>
                <a:rPr lang="en" sz="1000">
                  <a:solidFill>
                    <a:srgbClr val="1B786E"/>
                  </a:solidFill>
                  <a:latin typeface="Roboto"/>
                  <a:ea typeface="Roboto"/>
                  <a:cs typeface="Roboto"/>
                  <a:sym typeface="Roboto"/>
                </a:rPr>
                <a:t>list-item</a:t>
              </a:r>
              <a:endParaRPr sz="1000">
                <a:solidFill>
                  <a:srgbClr val="1B786E"/>
                </a:solidFill>
                <a:latin typeface="Roboto"/>
                <a:ea typeface="Roboto"/>
                <a:cs typeface="Roboto"/>
                <a:sym typeface="Roboto"/>
              </a:endParaRPr>
            </a:p>
            <a:p>
              <a:pPr indent="0" lvl="0" marL="0" algn="ctr">
                <a:lnSpc>
                  <a:spcPct val="150000"/>
                </a:lnSpc>
                <a:spcBef>
                  <a:spcPts val="0"/>
                </a:spcBef>
                <a:spcAft>
                  <a:spcPts val="0"/>
                </a:spcAft>
                <a:buNone/>
              </a:pPr>
              <a:r>
                <a:rPr lang="en" sz="1000">
                  <a:solidFill>
                    <a:srgbClr val="1B786E"/>
                  </a:solidFill>
                  <a:latin typeface="Roboto"/>
                  <a:ea typeface="Roboto"/>
                  <a:cs typeface="Roboto"/>
                  <a:sym typeface="Roboto"/>
                </a:rPr>
                <a:t>none</a:t>
              </a:r>
              <a:endParaRPr sz="1000">
                <a:solidFill>
                  <a:srgbClr val="1B786E"/>
                </a:solidFill>
                <a:latin typeface="Roboto"/>
                <a:ea typeface="Roboto"/>
                <a:cs typeface="Roboto"/>
                <a:sym typeface="Roboto"/>
              </a:endParaRPr>
            </a:p>
          </p:txBody>
        </p:sp>
        <p:sp>
          <p:nvSpPr>
            <p:cNvPr id="185" name="Shape 185"/>
            <p:cNvSpPr txBox="1"/>
            <p:nvPr/>
          </p:nvSpPr>
          <p:spPr>
            <a:xfrm>
              <a:off x="519875" y="959927"/>
              <a:ext cx="1310400" cy="460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1B786E"/>
                  </a:solidFill>
                  <a:latin typeface="Roboto"/>
                  <a:ea typeface="Roboto"/>
                  <a:cs typeface="Roboto"/>
                  <a:sym typeface="Roboto"/>
                </a:rPr>
                <a:t>Level 1</a:t>
              </a:r>
              <a:endParaRPr b="1" sz="1000">
                <a:solidFill>
                  <a:srgbClr val="1B786E"/>
                </a:solidFill>
                <a:latin typeface="Roboto"/>
                <a:ea typeface="Roboto"/>
                <a:cs typeface="Roboto"/>
                <a:sym typeface="Roboto"/>
              </a:endParaRPr>
            </a:p>
          </p:txBody>
        </p:sp>
      </p:grpSp>
      <p:sp>
        <p:nvSpPr>
          <p:cNvPr id="186" name="Shape 186"/>
          <p:cNvSpPr txBox="1"/>
          <p:nvPr/>
        </p:nvSpPr>
        <p:spPr>
          <a:xfrm>
            <a:off x="6341800" y="3991475"/>
            <a:ext cx="1709400" cy="265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800">
                <a:solidFill>
                  <a:srgbClr val="7C7C19"/>
                </a:solidFill>
                <a:latin typeface="Roboto"/>
                <a:ea typeface="Roboto"/>
                <a:cs typeface="Roboto"/>
                <a:sym typeface="Roboto"/>
              </a:rPr>
              <a:t>* Candidate </a:t>
            </a:r>
            <a:r>
              <a:rPr lang="en" sz="800">
                <a:solidFill>
                  <a:srgbClr val="7C7C19"/>
                </a:solidFill>
                <a:latin typeface="Roboto"/>
                <a:ea typeface="Roboto"/>
                <a:cs typeface="Roboto"/>
                <a:sym typeface="Roboto"/>
              </a:rPr>
              <a:t>Recommendation</a:t>
            </a:r>
            <a:endParaRPr sz="800">
              <a:solidFill>
                <a:srgbClr val="7C7C19"/>
              </a:solidFill>
              <a:latin typeface="Roboto"/>
              <a:ea typeface="Roboto"/>
              <a:cs typeface="Roboto"/>
              <a:sym typeface="Roboto"/>
            </a:endParaRPr>
          </a:p>
        </p:txBody>
      </p:sp>
      <p:sp>
        <p:nvSpPr>
          <p:cNvPr id="187" name="Shape 187"/>
          <p:cNvSpPr/>
          <p:nvPr/>
        </p:nvSpPr>
        <p:spPr>
          <a:xfrm>
            <a:off x="189800" y="3415750"/>
            <a:ext cx="172200" cy="172200"/>
          </a:xfrm>
          <a:prstGeom prst="ellipse">
            <a:avLst/>
          </a:prstGeom>
          <a:solidFill>
            <a:srgbClr val="78A538"/>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88" name="Shape 188"/>
          <p:cNvSpPr txBox="1"/>
          <p:nvPr/>
        </p:nvSpPr>
        <p:spPr>
          <a:xfrm>
            <a:off x="419575" y="3328000"/>
            <a:ext cx="1385700" cy="3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dk1"/>
                </a:solidFill>
                <a:latin typeface="Roboto"/>
                <a:ea typeface="Roboto"/>
                <a:cs typeface="Roboto"/>
                <a:sym typeface="Roboto"/>
              </a:rPr>
              <a:t>Recommendation</a:t>
            </a:r>
            <a:endParaRPr sz="1000">
              <a:solidFill>
                <a:schemeClr val="dk1"/>
              </a:solidFill>
              <a:latin typeface="Roboto"/>
              <a:ea typeface="Roboto"/>
              <a:cs typeface="Roboto"/>
              <a:sym typeface="Roboto"/>
            </a:endParaRPr>
          </a:p>
        </p:txBody>
      </p:sp>
      <p:sp>
        <p:nvSpPr>
          <p:cNvPr id="189" name="Shape 189"/>
          <p:cNvSpPr/>
          <p:nvPr/>
        </p:nvSpPr>
        <p:spPr>
          <a:xfrm>
            <a:off x="189800" y="3711008"/>
            <a:ext cx="172200" cy="172200"/>
          </a:xfrm>
          <a:prstGeom prst="ellipse">
            <a:avLst/>
          </a:prstGeom>
          <a:solidFill>
            <a:srgbClr val="7C7C1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0" name="Shape 190"/>
          <p:cNvSpPr txBox="1"/>
          <p:nvPr/>
        </p:nvSpPr>
        <p:spPr>
          <a:xfrm>
            <a:off x="419575" y="3627975"/>
            <a:ext cx="1804200" cy="3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dk1"/>
                </a:solidFill>
                <a:latin typeface="Roboto"/>
                <a:ea typeface="Roboto"/>
                <a:cs typeface="Roboto"/>
                <a:sym typeface="Roboto"/>
              </a:rPr>
              <a:t>Candidate Recommendation</a:t>
            </a:r>
            <a:endParaRPr sz="1000">
              <a:solidFill>
                <a:schemeClr val="dk1"/>
              </a:solidFill>
              <a:latin typeface="Roboto"/>
              <a:ea typeface="Roboto"/>
              <a:cs typeface="Roboto"/>
              <a:sym typeface="Roboto"/>
            </a:endParaRPr>
          </a:p>
        </p:txBody>
      </p:sp>
      <p:sp>
        <p:nvSpPr>
          <p:cNvPr id="191" name="Shape 191"/>
          <p:cNvSpPr/>
          <p:nvPr/>
        </p:nvSpPr>
        <p:spPr>
          <a:xfrm>
            <a:off x="189800" y="3996725"/>
            <a:ext cx="172200" cy="172200"/>
          </a:xfrm>
          <a:prstGeom prst="ellipse">
            <a:avLst/>
          </a:prstGeom>
          <a:solidFill>
            <a:srgbClr val="EA1A20"/>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2" name="Shape 192"/>
          <p:cNvSpPr txBox="1"/>
          <p:nvPr/>
        </p:nvSpPr>
        <p:spPr>
          <a:xfrm>
            <a:off x="419575" y="3908975"/>
            <a:ext cx="1385700" cy="3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dk1"/>
                </a:solidFill>
                <a:latin typeface="Roboto"/>
                <a:ea typeface="Roboto"/>
                <a:cs typeface="Roboto"/>
                <a:sym typeface="Roboto"/>
              </a:rPr>
              <a:t>Working Draft</a:t>
            </a:r>
            <a:endParaRPr sz="1000">
              <a:solidFill>
                <a:schemeClr val="dk1"/>
              </a:solidFill>
              <a:latin typeface="Roboto"/>
              <a:ea typeface="Roboto"/>
              <a:cs typeface="Roboto"/>
              <a:sym typeface="Roboto"/>
            </a:endParaRPr>
          </a:p>
        </p:txBody>
      </p:sp>
      <p:sp>
        <p:nvSpPr>
          <p:cNvPr id="193" name="Shape 193">
            <a:hlinkClick r:id="rId3"/>
          </p:cNvPr>
          <p:cNvSpPr/>
          <p:nvPr/>
        </p:nvSpPr>
        <p:spPr>
          <a:xfrm>
            <a:off x="0" y="5016500"/>
            <a:ext cx="952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Syntax</a:t>
            </a:r>
            <a:endParaRPr/>
          </a:p>
        </p:txBody>
      </p:sp>
      <p:sp>
        <p:nvSpPr>
          <p:cNvPr id="199" name="Shape 199"/>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a:t>
            </a:r>
            <a:r>
              <a:rPr b="1" lang="en">
                <a:solidFill>
                  <a:srgbClr val="FFFFFF"/>
                </a:solidFill>
                <a:latin typeface="Source Code Pro"/>
                <a:ea typeface="Source Code Pro"/>
                <a:cs typeface="Source Code Pro"/>
                <a:sym typeface="Source Code Pro"/>
              </a:rPr>
              <a:t>display</a:t>
            </a:r>
            <a:r>
              <a:rPr lang="en"/>
              <a:t> property is specified using keyword values. Keyword values are grouped into six categories:</a:t>
            </a:r>
            <a:endParaRPr/>
          </a:p>
        </p:txBody>
      </p:sp>
      <p:sp>
        <p:nvSpPr>
          <p:cNvPr id="200" name="Shape 200"/>
          <p:cNvSpPr txBox="1"/>
          <p:nvPr>
            <p:ph idx="2" type="body"/>
          </p:nvPr>
        </p:nvSpPr>
        <p:spPr>
          <a:xfrm>
            <a:off x="4125950" y="500925"/>
            <a:ext cx="4683300" cy="4294200"/>
          </a:xfrm>
          <a:prstGeom prst="rect">
            <a:avLst/>
          </a:prstGeom>
        </p:spPr>
        <p:txBody>
          <a:bodyPr anchorCtr="0" anchor="t" bIns="91425" lIns="91425" spcFirstLastPara="1" rIns="91425" wrap="square" tIns="91425">
            <a:noAutofit/>
          </a:bodyPr>
          <a:lstStyle/>
          <a:p>
            <a:pPr indent="0" lvl="0" marL="0">
              <a:lnSpc>
                <a:spcPct val="200000"/>
              </a:lnSpc>
              <a:spcBef>
                <a:spcPts val="0"/>
              </a:spcBef>
              <a:spcAft>
                <a:spcPts val="1600"/>
              </a:spcAft>
              <a:buNone/>
            </a:pPr>
            <a:r>
              <a:rPr lang="en">
                <a:solidFill>
                  <a:srgbClr val="999999"/>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sp>
        <p:nvSpPr>
          <p:cNvPr id="201" name="Shape 201">
            <a:hlinkClick r:id="rId3"/>
          </p:cNvPr>
          <p:cNvSpPr/>
          <p:nvPr/>
        </p:nvSpPr>
        <p:spPr>
          <a:xfrm>
            <a:off x="0" y="5016500"/>
            <a:ext cx="1143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Syntax</a:t>
            </a:r>
            <a:endParaRPr sz="2200">
              <a:latin typeface="Source Code Pro"/>
              <a:ea typeface="Source Code Pro"/>
              <a:cs typeface="Source Code Pro"/>
              <a:sym typeface="Source Code Pro"/>
            </a:endParaRPr>
          </a:p>
        </p:txBody>
      </p:sp>
      <p:sp>
        <p:nvSpPr>
          <p:cNvPr id="207" name="Shape 20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FFFF"/>
                </a:solidFill>
                <a:latin typeface="Source Code Pro"/>
                <a:ea typeface="Source Code Pro"/>
                <a:cs typeface="Source Code Pro"/>
                <a:sym typeface="Source Code Pro"/>
              </a:rPr>
              <a:t>&lt;display-outside&gt;</a:t>
            </a:r>
            <a:endParaRPr sz="1800">
              <a:solidFill>
                <a:srgbClr val="FFFFFF"/>
              </a:solidFill>
              <a:latin typeface="Source Code Pro"/>
              <a:ea typeface="Source Code Pro"/>
              <a:cs typeface="Source Code Pro"/>
              <a:sym typeface="Source Code Pro"/>
            </a:endParaRPr>
          </a:p>
          <a:p>
            <a:pPr indent="0" lvl="0" marL="0" rtl="0">
              <a:spcBef>
                <a:spcPts val="1600"/>
              </a:spcBef>
              <a:spcAft>
                <a:spcPts val="1600"/>
              </a:spcAft>
              <a:buNone/>
            </a:pPr>
            <a:r>
              <a:rPr lang="en"/>
              <a:t>These keywords specify the element’s outer display type, which is essentially its role in flow layout.</a:t>
            </a:r>
            <a:endParaRPr/>
          </a:p>
        </p:txBody>
      </p:sp>
      <p:sp>
        <p:nvSpPr>
          <p:cNvPr id="208" name="Shape 208"/>
          <p:cNvSpPr txBox="1"/>
          <p:nvPr>
            <p:ph idx="2" type="body"/>
          </p:nvPr>
        </p:nvSpPr>
        <p:spPr>
          <a:xfrm>
            <a:off x="4125950" y="500925"/>
            <a:ext cx="2256900" cy="42942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b="1" lang="en">
                <a:solidFill>
                  <a:schemeClr val="accent5"/>
                </a:solidFill>
                <a:latin typeface="Source Code Pro"/>
                <a:ea typeface="Source Code Pro"/>
                <a:cs typeface="Source Code Pro"/>
                <a:sym typeface="Source Code Pro"/>
              </a:rPr>
              <a:t>&lt;display-outside&gt;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&lt;display-inside&gt;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&lt;display-listitem&gt;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&lt;display-internal&gt;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&lt;display-box&gt;</a:t>
            </a:r>
            <a:br>
              <a:rPr lang="en">
                <a:solidFill>
                  <a:srgbClr val="999999"/>
                </a:solidFill>
                <a:latin typeface="Source Code Pro"/>
                <a:ea typeface="Source Code Pro"/>
                <a:cs typeface="Source Code Pro"/>
                <a:sym typeface="Source Code Pro"/>
              </a:rPr>
            </a:br>
            <a:r>
              <a:rPr lang="en">
                <a:solidFill>
                  <a:srgbClr val="999999"/>
                </a:solidFill>
                <a:latin typeface="Source Code Pro"/>
                <a:ea typeface="Source Code Pro"/>
                <a:cs typeface="Source Code Pro"/>
                <a:sym typeface="Source Code Pro"/>
              </a:rPr>
              <a:t>&lt;display-legacy&gt;</a:t>
            </a:r>
            <a:endParaRPr>
              <a:solidFill>
                <a:srgbClr val="999999"/>
              </a:solidFill>
              <a:latin typeface="Source Code Pro"/>
              <a:ea typeface="Source Code Pro"/>
              <a:cs typeface="Source Code Pro"/>
              <a:sym typeface="Source Code Pro"/>
            </a:endParaRPr>
          </a:p>
        </p:txBody>
      </p:sp>
      <p:grpSp>
        <p:nvGrpSpPr>
          <p:cNvPr id="209" name="Shape 209"/>
          <p:cNvGrpSpPr/>
          <p:nvPr/>
        </p:nvGrpSpPr>
        <p:grpSpPr>
          <a:xfrm>
            <a:off x="6006344" y="330324"/>
            <a:ext cx="2554856" cy="736200"/>
            <a:chOff x="6006344" y="330324"/>
            <a:chExt cx="2554856" cy="736200"/>
          </a:xfrm>
        </p:grpSpPr>
        <p:cxnSp>
          <p:nvCxnSpPr>
            <p:cNvPr id="210" name="Shape 210"/>
            <p:cNvCxnSpPr/>
            <p:nvPr/>
          </p:nvCxnSpPr>
          <p:spPr>
            <a:xfrm>
              <a:off x="6006344" y="698424"/>
              <a:ext cx="753000" cy="0"/>
            </a:xfrm>
            <a:prstGeom prst="straightConnector1">
              <a:avLst/>
            </a:prstGeom>
            <a:noFill/>
            <a:ln cap="flat" cmpd="sng" w="9525">
              <a:solidFill>
                <a:schemeClr val="accent5"/>
              </a:solidFill>
              <a:prstDash val="solid"/>
              <a:round/>
              <a:headEnd len="med" w="med" type="none"/>
              <a:tailEnd len="med" w="med" type="triangle"/>
            </a:ln>
          </p:spPr>
        </p:cxnSp>
        <p:sp>
          <p:nvSpPr>
            <p:cNvPr id="211" name="Shape 211"/>
            <p:cNvSpPr txBox="1"/>
            <p:nvPr/>
          </p:nvSpPr>
          <p:spPr>
            <a:xfrm>
              <a:off x="6831100" y="330324"/>
              <a:ext cx="1730100" cy="736200"/>
            </a:xfrm>
            <a:prstGeom prst="rect">
              <a:avLst/>
            </a:prstGeom>
            <a:noFill/>
            <a:ln>
              <a:noFill/>
            </a:ln>
          </p:spPr>
          <p:txBody>
            <a:bodyPr anchorCtr="0" anchor="ctr" bIns="91425" lIns="91425" spcFirstLastPara="1" rIns="91425" wrap="square" tIns="91425">
              <a:noAutofit/>
            </a:bodyPr>
            <a:lstStyle/>
            <a:p>
              <a:pPr indent="-304800" lvl="0" marL="45720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Block</a:t>
              </a:r>
              <a:endParaRPr sz="1200">
                <a:solidFill>
                  <a:schemeClr val="accent5"/>
                </a:solidFill>
                <a:latin typeface="Source Code Pro"/>
                <a:ea typeface="Source Code Pro"/>
                <a:cs typeface="Source Code Pro"/>
                <a:sym typeface="Source Code Pro"/>
              </a:endParaRPr>
            </a:p>
            <a:p>
              <a:pPr indent="-304800" lvl="0" marL="45720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Inline</a:t>
              </a:r>
              <a:endParaRPr sz="1200">
                <a:solidFill>
                  <a:schemeClr val="accent5"/>
                </a:solidFill>
                <a:latin typeface="Source Code Pro"/>
                <a:ea typeface="Source Code Pro"/>
                <a:cs typeface="Source Code Pro"/>
                <a:sym typeface="Source Code Pro"/>
              </a:endParaRPr>
            </a:p>
            <a:p>
              <a:pPr indent="-304800" lvl="0" marL="457200">
                <a:lnSpc>
                  <a:spcPct val="115000"/>
                </a:lnSpc>
                <a:spcBef>
                  <a:spcPts val="0"/>
                </a:spcBef>
                <a:spcAft>
                  <a:spcPts val="0"/>
                </a:spcAft>
                <a:buClr>
                  <a:schemeClr val="accent5"/>
                </a:buClr>
                <a:buSzPts val="1200"/>
                <a:buFont typeface="Source Code Pro"/>
                <a:buChar char="●"/>
              </a:pPr>
              <a:r>
                <a:rPr lang="en" sz="1200">
                  <a:solidFill>
                    <a:schemeClr val="accent5"/>
                  </a:solidFill>
                  <a:latin typeface="Source Code Pro"/>
                  <a:ea typeface="Source Code Pro"/>
                  <a:cs typeface="Source Code Pro"/>
                  <a:sym typeface="Source Code Pro"/>
                </a:rPr>
                <a:t>run-in</a:t>
              </a:r>
              <a:endParaRPr sz="1200">
                <a:solidFill>
                  <a:schemeClr val="accent5"/>
                </a:solidFill>
                <a:latin typeface="Source Code Pro"/>
                <a:ea typeface="Source Code Pro"/>
                <a:cs typeface="Source Code Pro"/>
                <a:sym typeface="Source Code Pro"/>
              </a:endParaRPr>
            </a:p>
          </p:txBody>
        </p:sp>
        <p:sp>
          <p:nvSpPr>
            <p:cNvPr id="212" name="Shape 212"/>
            <p:cNvSpPr/>
            <p:nvPr/>
          </p:nvSpPr>
          <p:spPr>
            <a:xfrm>
              <a:off x="6889375" y="330324"/>
              <a:ext cx="134400" cy="736200"/>
            </a:xfrm>
            <a:prstGeom prst="leftBrace">
              <a:avLst>
                <a:gd fmla="val 8333"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chemeClr val="accent5"/>
                </a:solidFill>
              </a:endParaRPr>
            </a:p>
          </p:txBody>
        </p:sp>
      </p:grpSp>
      <p:sp>
        <p:nvSpPr>
          <p:cNvPr id="213" name="Shape 213">
            <a:hlinkClick r:id="rId3"/>
          </p:cNvPr>
          <p:cNvSpPr/>
          <p:nvPr/>
        </p:nvSpPr>
        <p:spPr>
          <a:xfrm>
            <a:off x="0" y="5016500"/>
            <a:ext cx="13335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2" presetSubtype="8">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50" y="831175"/>
            <a:ext cx="8520000" cy="124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display: block</a:t>
            </a:r>
            <a:endParaRPr/>
          </a:p>
        </p:txBody>
      </p:sp>
      <p:sp>
        <p:nvSpPr>
          <p:cNvPr id="219" name="Shape 219"/>
          <p:cNvSpPr txBox="1"/>
          <p:nvPr>
            <p:ph idx="1" type="body"/>
          </p:nvPr>
        </p:nvSpPr>
        <p:spPr>
          <a:xfrm>
            <a:off x="311700" y="2121425"/>
            <a:ext cx="8520000" cy="2541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element generates a block element box.</a:t>
            </a:r>
            <a:endParaRPr/>
          </a:p>
        </p:txBody>
      </p:sp>
      <p:sp>
        <p:nvSpPr>
          <p:cNvPr id="220" name="Shape 220">
            <a:hlinkClick r:id="rId3"/>
          </p:cNvPr>
          <p:cNvSpPr/>
          <p:nvPr/>
        </p:nvSpPr>
        <p:spPr>
          <a:xfrm>
            <a:off x="0" y="5016500"/>
            <a:ext cx="1524000" cy="126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